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35"/>
  </p:notesMasterIdLst>
  <p:handoutMasterIdLst>
    <p:handoutMasterId r:id="rId36"/>
  </p:handoutMasterIdLst>
  <p:sldIdLst>
    <p:sldId id="256" r:id="rId2"/>
    <p:sldId id="258" r:id="rId3"/>
    <p:sldId id="257" r:id="rId4"/>
    <p:sldId id="290" r:id="rId5"/>
    <p:sldId id="259" r:id="rId6"/>
    <p:sldId id="279" r:id="rId7"/>
    <p:sldId id="311" r:id="rId8"/>
    <p:sldId id="312" r:id="rId9"/>
    <p:sldId id="313" r:id="rId10"/>
    <p:sldId id="314" r:id="rId11"/>
    <p:sldId id="305" r:id="rId12"/>
    <p:sldId id="306" r:id="rId13"/>
    <p:sldId id="315" r:id="rId14"/>
    <p:sldId id="316" r:id="rId15"/>
    <p:sldId id="317" r:id="rId16"/>
    <p:sldId id="309" r:id="rId17"/>
    <p:sldId id="292" r:id="rId18"/>
    <p:sldId id="318" r:id="rId19"/>
    <p:sldId id="297" r:id="rId20"/>
    <p:sldId id="301" r:id="rId21"/>
    <p:sldId id="291" r:id="rId22"/>
    <p:sldId id="287" r:id="rId23"/>
    <p:sldId id="310" r:id="rId24"/>
    <p:sldId id="274" r:id="rId25"/>
    <p:sldId id="280" r:id="rId26"/>
    <p:sldId id="299" r:id="rId27"/>
    <p:sldId id="276" r:id="rId28"/>
    <p:sldId id="300" r:id="rId29"/>
    <p:sldId id="307" r:id="rId30"/>
    <p:sldId id="283" r:id="rId31"/>
    <p:sldId id="289" r:id="rId32"/>
    <p:sldId id="296" r:id="rId33"/>
    <p:sldId id="271" r:id="rId3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94" autoAdjust="0"/>
    <p:restoredTop sz="96208"/>
  </p:normalViewPr>
  <p:slideViewPr>
    <p:cSldViewPr snapToGrid="0" snapToObjects="1">
      <p:cViewPr varScale="1">
        <p:scale>
          <a:sx n="110" d="100"/>
          <a:sy n="110" d="100"/>
        </p:scale>
        <p:origin x="43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9B173D-BDE1-334A-A54B-AB7416F088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8520C-8460-0D42-86C9-D0794A4B3E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B85B03-F712-974C-A1D8-1F9A468F5B60}" type="datetimeFigureOut">
              <a:rPr lang="en-US" smtClean="0"/>
              <a:t>11/18/22</a:t>
            </a:fld>
            <a:endParaRPr lang="en-US"/>
          </a:p>
        </p:txBody>
      </p:sp>
      <p:sp>
        <p:nvSpPr>
          <p:cNvPr id="4" name="Footer Placeholder 3">
            <a:extLst>
              <a:ext uri="{FF2B5EF4-FFF2-40B4-BE49-F238E27FC236}">
                <a16:creationId xmlns:a16="http://schemas.microsoft.com/office/drawing/2014/main" id="{CE5F3C87-CBF7-CC4C-8F0D-1EB8B06357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9DA787-5DE4-CD4A-B75E-AC89ED789C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074958-CA5E-0C46-B182-67DF590DF54A}" type="slidenum">
              <a:rPr lang="en-US" smtClean="0"/>
              <a:t>‹#›</a:t>
            </a:fld>
            <a:endParaRPr lang="en-US"/>
          </a:p>
        </p:txBody>
      </p:sp>
    </p:spTree>
    <p:extLst>
      <p:ext uri="{BB962C8B-B14F-4D97-AF65-F5344CB8AC3E}">
        <p14:creationId xmlns:p14="http://schemas.microsoft.com/office/powerpoint/2010/main" val="3750469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3EF3F-35E2-3B43-BF81-CFC248C52316}" type="datetimeFigureOut">
              <a:rPr lang="en-US" smtClean="0"/>
              <a:t>11/18/22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03F89-1949-E64B-AC42-D3BE5974B6DB}" type="slidenum">
              <a:rPr lang="en-US" smtClean="0"/>
              <a:t>‹#›</a:t>
            </a:fld>
            <a:endParaRPr lang="en-US"/>
          </a:p>
        </p:txBody>
      </p:sp>
    </p:spTree>
    <p:extLst>
      <p:ext uri="{BB962C8B-B14F-4D97-AF65-F5344CB8AC3E}">
        <p14:creationId xmlns:p14="http://schemas.microsoft.com/office/powerpoint/2010/main" val="2227265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CL Title slide 1">
    <p:spTree>
      <p:nvGrpSpPr>
        <p:cNvPr id="1" name=""/>
        <p:cNvGrpSpPr/>
        <p:nvPr/>
      </p:nvGrpSpPr>
      <p:grpSpPr>
        <a:xfrm>
          <a:off x="0" y="0"/>
          <a:ext cx="0" cy="0"/>
          <a:chOff x="0" y="0"/>
          <a:chExt cx="0" cy="0"/>
        </a:xfrm>
      </p:grpSpPr>
      <p:sp>
        <p:nvSpPr>
          <p:cNvPr id="2" name="UCL Branding background">
            <a:extLst>
              <a:ext uri="{FF2B5EF4-FFF2-40B4-BE49-F238E27FC236}">
                <a16:creationId xmlns:a16="http://schemas.microsoft.com/office/drawing/2014/main" id="{EA4C8DDC-D29E-5E43-9BC2-FD84B2117884}"/>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3" name="Faculty, Department title">
            <a:extLst>
              <a:ext uri="{FF2B5EF4-FFF2-40B4-BE49-F238E27FC236}">
                <a16:creationId xmlns:a16="http://schemas.microsoft.com/office/drawing/2014/main" id="{7B844C1D-C9E2-A040-B3FD-0E3861E051D8}"/>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9" name="Main image" descr="Image">
            <a:extLst>
              <a:ext uri="{FF2B5EF4-FFF2-40B4-BE49-F238E27FC236}">
                <a16:creationId xmlns:a16="http://schemas.microsoft.com/office/drawing/2014/main" id="{FD55159A-63D1-334F-B344-448B05BC84B5}"/>
              </a:ext>
            </a:extLst>
          </p:cNvPr>
          <p:cNvSpPr>
            <a:spLocks noGrp="1"/>
          </p:cNvSpPr>
          <p:nvPr>
            <p:ph type="pic" sz="quarter" idx="11"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1" name="Main Headline" descr="Headline">
            <a:extLst>
              <a:ext uri="{FF2B5EF4-FFF2-40B4-BE49-F238E27FC236}">
                <a16:creationId xmlns:a16="http://schemas.microsoft.com/office/drawing/2014/main" id="{6D1BEB54-27B8-4348-8671-D93B41DC5E26}"/>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Tree>
    <p:extLst>
      <p:ext uri="{BB962C8B-B14F-4D97-AF65-F5344CB8AC3E}">
        <p14:creationId xmlns:p14="http://schemas.microsoft.com/office/powerpoint/2010/main" val="207983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CL 2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ext" descr="Text">
            <a:extLst>
              <a:ext uri="{FF2B5EF4-FFF2-40B4-BE49-F238E27FC236}">
                <a16:creationId xmlns:a16="http://schemas.microsoft.com/office/drawing/2014/main" id="{2D2A157B-B06B-5E44-8987-B8F38A7435D7}"/>
              </a:ext>
            </a:extLst>
          </p:cNvPr>
          <p:cNvSpPr>
            <a:spLocks noGrp="1"/>
          </p:cNvSpPr>
          <p:nvPr>
            <p:ph type="body" sz="quarter" idx="13"/>
          </p:nvPr>
        </p:nvSpPr>
        <p:spPr>
          <a:xfrm>
            <a:off x="36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10" name="Text" descr="Text">
            <a:extLst>
              <a:ext uri="{FF2B5EF4-FFF2-40B4-BE49-F238E27FC236}">
                <a16:creationId xmlns:a16="http://schemas.microsoft.com/office/drawing/2014/main" id="{35F69D9D-B78C-6D4D-8B1E-AB31E336A54A}"/>
              </a:ext>
            </a:extLst>
          </p:cNvPr>
          <p:cNvSpPr>
            <a:spLocks noGrp="1"/>
          </p:cNvSpPr>
          <p:nvPr>
            <p:ph type="body" sz="quarter" idx="15"/>
          </p:nvPr>
        </p:nvSpPr>
        <p:spPr>
          <a:xfrm>
            <a:off x="594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11/18/22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99762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3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2412000"/>
            <a:ext cx="3420000" cy="3600000"/>
          </a:xfrm>
        </p:spPr>
        <p:txBody>
          <a:bodyPr/>
          <a:lstStyle>
            <a:lvl1pPr marL="11112" indent="0">
              <a:buNone/>
              <a:defRPr sz="1800"/>
            </a:lvl1pPr>
            <a:lvl3pPr marL="180975" indent="-171450">
              <a:buFont typeface="Arial" panose="020B0604020202020204" pitchFamily="34" charset="0"/>
              <a:buChar char="•"/>
              <a:tabLst/>
              <a:defRPr/>
            </a:lvl3pPr>
          </a:lstStyle>
          <a:p>
            <a:pPr lvl="0"/>
            <a:r>
              <a:rPr lang="en-US"/>
              <a:t>Edit Master text styles</a:t>
            </a:r>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11/18/22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329774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CL 4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5" name="Text" descr="Text">
            <a:extLst>
              <a:ext uri="{FF2B5EF4-FFF2-40B4-BE49-F238E27FC236}">
                <a16:creationId xmlns:a16="http://schemas.microsoft.com/office/drawing/2014/main" id="{23293D9A-92DE-2745-A551-12503D5B3859}"/>
              </a:ext>
            </a:extLst>
          </p:cNvPr>
          <p:cNvSpPr>
            <a:spLocks noGrp="1"/>
          </p:cNvSpPr>
          <p:nvPr>
            <p:ph type="body" sz="quarter" idx="13"/>
          </p:nvPr>
        </p:nvSpPr>
        <p:spPr>
          <a:xfrm>
            <a:off x="360000"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0" name="Text" descr="Text">
            <a:extLst>
              <a:ext uri="{FF2B5EF4-FFF2-40B4-BE49-F238E27FC236}">
                <a16:creationId xmlns:a16="http://schemas.microsoft.com/office/drawing/2014/main" id="{F11753E1-8533-844D-B406-655C6C933046}"/>
              </a:ext>
            </a:extLst>
          </p:cNvPr>
          <p:cNvSpPr>
            <a:spLocks noGrp="1"/>
          </p:cNvSpPr>
          <p:nvPr>
            <p:ph type="body" sz="quarter" idx="14"/>
          </p:nvPr>
        </p:nvSpPr>
        <p:spPr>
          <a:xfrm>
            <a:off x="328768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562D057E-84DA-844C-8F30-A88C629E1DFE}"/>
              </a:ext>
            </a:extLst>
          </p:cNvPr>
          <p:cNvSpPr>
            <a:spLocks noGrp="1"/>
          </p:cNvSpPr>
          <p:nvPr>
            <p:ph type="body" sz="quarter" idx="15"/>
          </p:nvPr>
        </p:nvSpPr>
        <p:spPr>
          <a:xfrm>
            <a:off x="616800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2" name="Text" descr="Text">
            <a:extLst>
              <a:ext uri="{FF2B5EF4-FFF2-40B4-BE49-F238E27FC236}">
                <a16:creationId xmlns:a16="http://schemas.microsoft.com/office/drawing/2014/main" id="{3FA6CE8B-790A-C44A-B1D0-DA5AC754A4F7}"/>
              </a:ext>
            </a:extLst>
          </p:cNvPr>
          <p:cNvSpPr>
            <a:spLocks noGrp="1"/>
          </p:cNvSpPr>
          <p:nvPr>
            <p:ph type="body" sz="quarter" idx="16"/>
          </p:nvPr>
        </p:nvSpPr>
        <p:spPr>
          <a:xfrm>
            <a:off x="904832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11/18/22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026334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CL 4 column colour panels">
    <p:spTree>
      <p:nvGrpSpPr>
        <p:cNvPr id="1" name=""/>
        <p:cNvGrpSpPr/>
        <p:nvPr/>
      </p:nvGrpSpPr>
      <p:grpSpPr>
        <a:xfrm>
          <a:off x="0" y="0"/>
          <a:ext cx="0" cy="0"/>
          <a:chOff x="0" y="0"/>
          <a:chExt cx="0" cy="0"/>
        </a:xfrm>
      </p:grpSpPr>
      <p:sp>
        <p:nvSpPr>
          <p:cNvPr id="7" name="Main Headline" descr="Headline">
            <a:extLst>
              <a:ext uri="{FF2B5EF4-FFF2-40B4-BE49-F238E27FC236}">
                <a16:creationId xmlns:a16="http://schemas.microsoft.com/office/drawing/2014/main" id="{5CB62203-BCF9-3241-9684-0F4402446FAF}"/>
              </a:ext>
            </a:extLst>
          </p:cNvPr>
          <p:cNvSpPr>
            <a:spLocks noGrp="1"/>
          </p:cNvSpPr>
          <p:nvPr>
            <p:ph type="body" sz="quarter" idx="13"/>
          </p:nvPr>
        </p:nvSpPr>
        <p:spPr>
          <a:xfrm>
            <a:off x="360000" y="922302"/>
            <a:ext cx="2610000" cy="5220000"/>
          </a:xfrm>
          <a:solidFill>
            <a:schemeClr val="bg2"/>
          </a:solidFill>
        </p:spPr>
        <p:txBody>
          <a:bodyPr lIns="180000" tIns="180000" rIns="180000" bIns="180000"/>
          <a:lstStyle>
            <a:lvl1pPr marL="11112" indent="0">
              <a:buNone/>
              <a:defRPr/>
            </a:lvl1pPr>
            <a:lvl2pPr>
              <a:buFontTx/>
              <a:buNone/>
              <a:defRPr/>
            </a:lvl2pPr>
          </a:lstStyle>
          <a:p>
            <a:pPr lvl="0"/>
            <a:r>
              <a:rPr lang="en-US" sz="3600">
                <a:latin typeface="Arial" panose="020B0604020202020204" pitchFamily="34" charset="0"/>
                <a:cs typeface="Arial" panose="020B0604020202020204" pitchFamily="34" charset="0"/>
              </a:rPr>
              <a:t>Edit Master text styles</a:t>
            </a:r>
          </a:p>
        </p:txBody>
      </p:sp>
      <p:sp>
        <p:nvSpPr>
          <p:cNvPr id="8" name="background">
            <a:extLst>
              <a:ext uri="{FF2B5EF4-FFF2-40B4-BE49-F238E27FC236}">
                <a16:creationId xmlns:a16="http://schemas.microsoft.com/office/drawing/2014/main" id="{E0051C4D-5840-9846-A6CC-052B1F915DE4}"/>
              </a:ext>
            </a:extLst>
          </p:cNvPr>
          <p:cNvSpPr>
            <a:spLocks noGrp="1"/>
          </p:cNvSpPr>
          <p:nvPr>
            <p:ph type="body" sz="quarter" idx="14" hasCustomPrompt="1"/>
          </p:nvPr>
        </p:nvSpPr>
        <p:spPr>
          <a:xfrm>
            <a:off x="3286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1</a:t>
            </a:r>
          </a:p>
        </p:txBody>
      </p:sp>
      <p:pic>
        <p:nvPicPr>
          <p:cNvPr id="19" name="Picture" descr="Image">
            <a:extLst>
              <a:ext uri="{FF2B5EF4-FFF2-40B4-BE49-F238E27FC236}">
                <a16:creationId xmlns:a16="http://schemas.microsoft.com/office/drawing/2014/main" id="{7D295661-D9DD-8D43-9041-6814DE8FF69D}"/>
              </a:ext>
            </a:extLst>
          </p:cNvPr>
          <p:cNvPicPr>
            <a:picLocks noChangeAspect="1"/>
          </p:cNvPicPr>
          <p:nvPr userDrawn="1"/>
        </p:nvPicPr>
        <p:blipFill>
          <a:blip r:embed="rId2"/>
          <a:stretch>
            <a:fillRect/>
          </a:stretch>
        </p:blipFill>
        <p:spPr>
          <a:xfrm>
            <a:off x="3905624" y="1290917"/>
            <a:ext cx="1328200" cy="1557617"/>
          </a:xfrm>
          <a:prstGeom prst="rect">
            <a:avLst/>
          </a:prstGeom>
        </p:spPr>
      </p:pic>
      <p:sp>
        <p:nvSpPr>
          <p:cNvPr id="13" name="Text" descr="Text">
            <a:extLst>
              <a:ext uri="{FF2B5EF4-FFF2-40B4-BE49-F238E27FC236}">
                <a16:creationId xmlns:a16="http://schemas.microsoft.com/office/drawing/2014/main" id="{73CED3B5-33C7-894B-9D58-FC396998F4D3}"/>
              </a:ext>
            </a:extLst>
          </p:cNvPr>
          <p:cNvSpPr>
            <a:spLocks noGrp="1"/>
          </p:cNvSpPr>
          <p:nvPr>
            <p:ph type="body" sz="quarter" idx="18"/>
          </p:nvPr>
        </p:nvSpPr>
        <p:spPr>
          <a:xfrm>
            <a:off x="3503712"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9" name="background">
            <a:extLst>
              <a:ext uri="{FF2B5EF4-FFF2-40B4-BE49-F238E27FC236}">
                <a16:creationId xmlns:a16="http://schemas.microsoft.com/office/drawing/2014/main" id="{E69AB749-3152-6149-94E2-048594181730}"/>
              </a:ext>
            </a:extLst>
          </p:cNvPr>
          <p:cNvSpPr>
            <a:spLocks noGrp="1"/>
          </p:cNvSpPr>
          <p:nvPr>
            <p:ph type="body" sz="quarter" idx="15" hasCustomPrompt="1"/>
          </p:nvPr>
        </p:nvSpPr>
        <p:spPr>
          <a:xfrm>
            <a:off x="6238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2</a:t>
            </a:r>
          </a:p>
        </p:txBody>
      </p:sp>
      <p:pic>
        <p:nvPicPr>
          <p:cNvPr id="21" name="Picture" descr="Image">
            <a:extLst>
              <a:ext uri="{FF2B5EF4-FFF2-40B4-BE49-F238E27FC236}">
                <a16:creationId xmlns:a16="http://schemas.microsoft.com/office/drawing/2014/main" id="{34669171-BF23-B54C-8D3F-B1C89E122C36}"/>
              </a:ext>
            </a:extLst>
          </p:cNvPr>
          <p:cNvPicPr>
            <a:picLocks noChangeAspect="1"/>
          </p:cNvPicPr>
          <p:nvPr userDrawn="1"/>
        </p:nvPicPr>
        <p:blipFill>
          <a:blip r:embed="rId2"/>
          <a:stretch>
            <a:fillRect/>
          </a:stretch>
        </p:blipFill>
        <p:spPr>
          <a:xfrm>
            <a:off x="6960096" y="1292400"/>
            <a:ext cx="1328200" cy="1557617"/>
          </a:xfrm>
          <a:prstGeom prst="rect">
            <a:avLst/>
          </a:prstGeom>
        </p:spPr>
      </p:pic>
      <p:sp>
        <p:nvSpPr>
          <p:cNvPr id="14" name="Text" descr="Text">
            <a:extLst>
              <a:ext uri="{FF2B5EF4-FFF2-40B4-BE49-F238E27FC236}">
                <a16:creationId xmlns:a16="http://schemas.microsoft.com/office/drawing/2014/main" id="{87F3A240-3369-0145-B540-5A60FA0848EA}"/>
              </a:ext>
            </a:extLst>
          </p:cNvPr>
          <p:cNvSpPr>
            <a:spLocks noGrp="1"/>
          </p:cNvSpPr>
          <p:nvPr>
            <p:ph type="body" sz="quarter" idx="19"/>
          </p:nvPr>
        </p:nvSpPr>
        <p:spPr>
          <a:xfrm>
            <a:off x="6456040"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10" name="background">
            <a:extLst>
              <a:ext uri="{FF2B5EF4-FFF2-40B4-BE49-F238E27FC236}">
                <a16:creationId xmlns:a16="http://schemas.microsoft.com/office/drawing/2014/main" id="{F708712F-D0E9-B94A-A9B7-F258F0F10A73}"/>
              </a:ext>
            </a:extLst>
          </p:cNvPr>
          <p:cNvSpPr>
            <a:spLocks noGrp="1"/>
          </p:cNvSpPr>
          <p:nvPr>
            <p:ph type="body" sz="quarter" idx="16" hasCustomPrompt="1"/>
          </p:nvPr>
        </p:nvSpPr>
        <p:spPr>
          <a:xfrm>
            <a:off x="9190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3</a:t>
            </a:r>
          </a:p>
        </p:txBody>
      </p:sp>
      <p:pic>
        <p:nvPicPr>
          <p:cNvPr id="22" name="Picture" descr="Image">
            <a:extLst>
              <a:ext uri="{FF2B5EF4-FFF2-40B4-BE49-F238E27FC236}">
                <a16:creationId xmlns:a16="http://schemas.microsoft.com/office/drawing/2014/main" id="{8073F21E-F4EF-B246-B7E8-4FA799EC37BA}"/>
              </a:ext>
            </a:extLst>
          </p:cNvPr>
          <p:cNvPicPr>
            <a:picLocks noChangeAspect="1"/>
          </p:cNvPicPr>
          <p:nvPr userDrawn="1"/>
        </p:nvPicPr>
        <p:blipFill>
          <a:blip r:embed="rId2"/>
          <a:stretch>
            <a:fillRect/>
          </a:stretch>
        </p:blipFill>
        <p:spPr>
          <a:xfrm>
            <a:off x="9840416" y="1290917"/>
            <a:ext cx="1328200" cy="1557617"/>
          </a:xfrm>
          <a:prstGeom prst="rect">
            <a:avLst/>
          </a:prstGeom>
        </p:spPr>
      </p:pic>
      <p:sp>
        <p:nvSpPr>
          <p:cNvPr id="16" name="Text" descr="Text">
            <a:extLst>
              <a:ext uri="{FF2B5EF4-FFF2-40B4-BE49-F238E27FC236}">
                <a16:creationId xmlns:a16="http://schemas.microsoft.com/office/drawing/2014/main" id="{5387EEB0-9F43-E241-9EDB-010FB36582B4}"/>
              </a:ext>
            </a:extLst>
          </p:cNvPr>
          <p:cNvSpPr>
            <a:spLocks noGrp="1"/>
          </p:cNvSpPr>
          <p:nvPr>
            <p:ph type="body" sz="quarter" idx="21"/>
          </p:nvPr>
        </p:nvSpPr>
        <p:spPr>
          <a:xfrm>
            <a:off x="9408368" y="306896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26373E51-46F8-B446-A241-A5395388A9EB}"/>
              </a:ext>
            </a:extLst>
          </p:cNvPr>
          <p:cNvSpPr>
            <a:spLocks noGrp="1"/>
          </p:cNvSpPr>
          <p:nvPr>
            <p:ph type="dt" sz="half" idx="10"/>
          </p:nvPr>
        </p:nvSpPr>
        <p:spPr/>
        <p:txBody>
          <a:bodyPr/>
          <a:lstStyle/>
          <a:p>
            <a:pPr>
              <a:defRPr/>
            </a:pPr>
            <a:fld id="{C6478F44-CA4B-8F47-8400-2C19AC9A20AB}" type="datetimeFigureOut">
              <a:rPr lang="en-US" smtClean="0"/>
              <a:pPr>
                <a:defRPr/>
              </a:pPr>
              <a:t>11/18/22</a:t>
            </a:fld>
            <a:endParaRPr lang="en-US" dirty="0"/>
          </a:p>
        </p:txBody>
      </p:sp>
      <p:sp>
        <p:nvSpPr>
          <p:cNvPr id="4" name="Footer Placeholder 3">
            <a:extLst>
              <a:ext uri="{FF2B5EF4-FFF2-40B4-BE49-F238E27FC236}">
                <a16:creationId xmlns:a16="http://schemas.microsoft.com/office/drawing/2014/main" id="{B8BCFD4B-BF38-E841-868E-C9F3BBC7265C}"/>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DB688DCC-68B7-D349-B50E-BEE3CC1D87CA}"/>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996836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CL two column Imag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5400000" cy="2325802"/>
          </a:xfrm>
        </p:spPr>
        <p:txBody>
          <a:bodyPr/>
          <a:lstStyle>
            <a:lvl1pPr>
              <a:defRPr sz="3600" b="0"/>
            </a:lvl1pPr>
          </a:lstStyle>
          <a:p>
            <a:pPr lvl="0"/>
            <a:r>
              <a:rPr lang="en-GB" dirty="0"/>
              <a:t>Heading</a:t>
            </a:r>
          </a:p>
        </p:txBody>
      </p:sp>
      <p:sp>
        <p:nvSpPr>
          <p:cNvPr id="11" name="Text" descr="Text">
            <a:extLst>
              <a:ext uri="{FF2B5EF4-FFF2-40B4-BE49-F238E27FC236}">
                <a16:creationId xmlns:a16="http://schemas.microsoft.com/office/drawing/2014/main" id="{96CC15FA-5D3D-604E-8882-80A2838906CB}"/>
              </a:ext>
            </a:extLst>
          </p:cNvPr>
          <p:cNvSpPr>
            <a:spLocks noGrp="1"/>
          </p:cNvSpPr>
          <p:nvPr>
            <p:ph type="body" sz="quarter" idx="13"/>
          </p:nvPr>
        </p:nvSpPr>
        <p:spPr>
          <a:xfrm>
            <a:off x="360000" y="3618500"/>
            <a:ext cx="5399088" cy="2617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a:lvl1pPr>
          </a:lstStyle>
          <a:p>
            <a:pPr lvl="0"/>
            <a:r>
              <a:rPr lang="en-US"/>
              <a:t>Edit Master text styles</a:t>
            </a:r>
          </a:p>
        </p:txBody>
      </p:sp>
      <p:sp>
        <p:nvSpPr>
          <p:cNvPr id="7" name="Picture" descr="Image">
            <a:extLst>
              <a:ext uri="{FF2B5EF4-FFF2-40B4-BE49-F238E27FC236}">
                <a16:creationId xmlns:a16="http://schemas.microsoft.com/office/drawing/2014/main" id="{C443FA27-F0DB-1840-998D-206100BED38F}"/>
              </a:ext>
            </a:extLst>
          </p:cNvPr>
          <p:cNvSpPr>
            <a:spLocks noGrp="1"/>
          </p:cNvSpPr>
          <p:nvPr>
            <p:ph type="pic" sz="quarter" idx="18" hasCustomPrompt="1"/>
          </p:nvPr>
        </p:nvSpPr>
        <p:spPr>
          <a:xfrm>
            <a:off x="5940000" y="900000"/>
            <a:ext cx="5400000" cy="5344683"/>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11/18/22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742215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CL three column image">
    <p:spTree>
      <p:nvGrpSpPr>
        <p:cNvPr id="1" name=""/>
        <p:cNvGrpSpPr/>
        <p:nvPr/>
      </p:nvGrpSpPr>
      <p:grpSpPr>
        <a:xfrm>
          <a:off x="0" y="0"/>
          <a:ext cx="0" cy="0"/>
          <a:chOff x="0" y="0"/>
          <a:chExt cx="0" cy="0"/>
        </a:xfrm>
      </p:grpSpPr>
      <p:sp>
        <p:nvSpPr>
          <p:cNvPr id="12" name="Picture" descr="Image">
            <a:extLst>
              <a:ext uri="{FF2B5EF4-FFF2-40B4-BE49-F238E27FC236}">
                <a16:creationId xmlns:a16="http://schemas.microsoft.com/office/drawing/2014/main" id="{935F83AB-29A1-EF49-B6EC-5214A87545D5}"/>
              </a:ext>
            </a:extLst>
          </p:cNvPr>
          <p:cNvSpPr>
            <a:spLocks noGrp="1"/>
          </p:cNvSpPr>
          <p:nvPr>
            <p:ph type="pic" sz="quarter" idx="16" hasCustomPrompt="1"/>
          </p:nvPr>
        </p:nvSpPr>
        <p:spPr>
          <a:xfrm>
            <a:off x="3600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4017600"/>
            <a:ext cx="3420000" cy="2304000"/>
          </a:xfrm>
        </p:spPr>
        <p:txBody>
          <a:bodyPr/>
          <a:lstStyle>
            <a:lvl1pPr marL="180975" indent="-169863">
              <a:tabLst/>
              <a:defRPr sz="1800"/>
            </a:lvl1pPr>
          </a:lstStyle>
          <a:p>
            <a:pPr lvl="0"/>
            <a:r>
              <a:rPr lang="en-US"/>
              <a:t>Edit Master text styles</a:t>
            </a:r>
          </a:p>
        </p:txBody>
      </p:sp>
      <p:sp>
        <p:nvSpPr>
          <p:cNvPr id="13" name="Picture" descr="Image">
            <a:extLst>
              <a:ext uri="{FF2B5EF4-FFF2-40B4-BE49-F238E27FC236}">
                <a16:creationId xmlns:a16="http://schemas.microsoft.com/office/drawing/2014/main" id="{E95E3DE4-2C02-DF4D-871A-130A912A3EB7}"/>
              </a:ext>
            </a:extLst>
          </p:cNvPr>
          <p:cNvSpPr>
            <a:spLocks noGrp="1"/>
          </p:cNvSpPr>
          <p:nvPr>
            <p:ph type="pic" sz="quarter" idx="17" hasCustomPrompt="1"/>
          </p:nvPr>
        </p:nvSpPr>
        <p:spPr>
          <a:xfrm>
            <a:off x="42958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4017600"/>
            <a:ext cx="3420000" cy="2304000"/>
          </a:xfrm>
        </p:spPr>
        <p:txBody>
          <a:bodyPr/>
          <a:lstStyle>
            <a:lvl1pPr marL="180975" indent="-169863">
              <a:tabLst/>
              <a:defRPr sz="1800"/>
            </a:lvl1pPr>
          </a:lstStyle>
          <a:p>
            <a:pPr lvl="0"/>
            <a:r>
              <a:rPr lang="en-US"/>
              <a:t>Edit Master text styles</a:t>
            </a:r>
          </a:p>
        </p:txBody>
      </p:sp>
      <p:sp>
        <p:nvSpPr>
          <p:cNvPr id="15" name="Picture" descr="Image">
            <a:extLst>
              <a:ext uri="{FF2B5EF4-FFF2-40B4-BE49-F238E27FC236}">
                <a16:creationId xmlns:a16="http://schemas.microsoft.com/office/drawing/2014/main" id="{08A0AD7D-724B-E44B-89BE-D93B46E6BC83}"/>
              </a:ext>
            </a:extLst>
          </p:cNvPr>
          <p:cNvSpPr>
            <a:spLocks noGrp="1"/>
          </p:cNvSpPr>
          <p:nvPr>
            <p:ph type="pic" sz="quarter" idx="18" hasCustomPrompt="1"/>
          </p:nvPr>
        </p:nvSpPr>
        <p:spPr>
          <a:xfrm>
            <a:off x="825624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218" y="4017600"/>
            <a:ext cx="3420000" cy="2304000"/>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11/18/22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490858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CL Tabl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1" name="Table" descr="Text / Table">
            <a:extLst>
              <a:ext uri="{FF2B5EF4-FFF2-40B4-BE49-F238E27FC236}">
                <a16:creationId xmlns:a16="http://schemas.microsoft.com/office/drawing/2014/main" id="{4DEFD8C9-6C2B-9C49-9F6F-5A35A2B747AF}"/>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8" name="Text">
            <a:extLst>
              <a:ext uri="{FF2B5EF4-FFF2-40B4-BE49-F238E27FC236}">
                <a16:creationId xmlns:a16="http://schemas.microsoft.com/office/drawing/2014/main" id="{D31E44D0-02C4-914B-B5F4-F5B0F5862CBB}"/>
              </a:ext>
            </a:extLst>
          </p:cNvPr>
          <p:cNvSpPr>
            <a:spLocks noGrp="1"/>
          </p:cNvSpPr>
          <p:nvPr>
            <p:ph type="body" sz="quarter" idx="15"/>
          </p:nvPr>
        </p:nvSpPr>
        <p:spPr>
          <a:xfrm>
            <a:off x="9366454" y="2414430"/>
            <a:ext cx="2557322" cy="2623913"/>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11/18/22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869063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CL Table 2">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able" descr="Text / Table">
            <a:extLst>
              <a:ext uri="{FF2B5EF4-FFF2-40B4-BE49-F238E27FC236}">
                <a16:creationId xmlns:a16="http://schemas.microsoft.com/office/drawing/2014/main" id="{01422A73-1E05-8B44-93EA-70AD3FCEEC9E}"/>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9" name="Text">
            <a:extLst>
              <a:ext uri="{FF2B5EF4-FFF2-40B4-BE49-F238E27FC236}">
                <a16:creationId xmlns:a16="http://schemas.microsoft.com/office/drawing/2014/main" id="{AD015BAE-CDFB-0848-8398-8E01CAEBAAEC}"/>
              </a:ext>
            </a:extLst>
          </p:cNvPr>
          <p:cNvSpPr>
            <a:spLocks noGrp="1"/>
          </p:cNvSpPr>
          <p:nvPr>
            <p:ph type="body" sz="quarter" idx="13"/>
          </p:nvPr>
        </p:nvSpPr>
        <p:spPr>
          <a:xfrm>
            <a:off x="360000" y="3451091"/>
            <a:ext cx="2610000" cy="2894291"/>
          </a:xfrm>
          <a:noFill/>
        </p:spPr>
        <p:txBody>
          <a:bodyPr lIns="0" tIns="0" rIns="0" bIns="0"/>
          <a:lstStyle>
            <a:lvl1pPr>
              <a:defRPr sz="1800"/>
            </a:lvl1pPr>
            <a:lvl2pPr>
              <a:buFontTx/>
              <a:buNone/>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11/18/22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4224706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CL Contact 2 column ">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GB" dirty="0"/>
              <a:t>Useful links &amp; contact details</a:t>
            </a:r>
            <a:endParaRPr lang="en-US" dirty="0"/>
          </a:p>
        </p:txBody>
      </p:sp>
      <p:sp>
        <p:nvSpPr>
          <p:cNvPr id="21" name="Text" descr="Text">
            <a:extLst>
              <a:ext uri="{FF2B5EF4-FFF2-40B4-BE49-F238E27FC236}">
                <a16:creationId xmlns:a16="http://schemas.microsoft.com/office/drawing/2014/main" id="{82579D70-1A08-DC42-8CE8-ACA8360A7F42}"/>
              </a:ext>
            </a:extLst>
          </p:cNvPr>
          <p:cNvSpPr>
            <a:spLocks noGrp="1"/>
          </p:cNvSpPr>
          <p:nvPr>
            <p:ph type="body" sz="quarter" idx="13"/>
          </p:nvPr>
        </p:nvSpPr>
        <p:spPr>
          <a:xfrm>
            <a:off x="360000" y="2412000"/>
            <a:ext cx="5399088" cy="3600000"/>
          </a:xfrm>
        </p:spPr>
        <p:txBody>
          <a:bodyPr/>
          <a:lstStyle>
            <a:lvl1pPr marL="180975" indent="-169863">
              <a:tabLst/>
              <a:defRPr sz="2400">
                <a:latin typeface="+mn-lt"/>
              </a:defRPr>
            </a:lvl1pPr>
          </a:lstStyle>
          <a:p>
            <a:pPr lvl="0"/>
            <a:r>
              <a:rPr lang="en-US"/>
              <a:t>Edit Master text styles</a:t>
            </a:r>
          </a:p>
        </p:txBody>
      </p:sp>
      <p:sp>
        <p:nvSpPr>
          <p:cNvPr id="22" name="Text" descr="Text">
            <a:extLst>
              <a:ext uri="{FF2B5EF4-FFF2-40B4-BE49-F238E27FC236}">
                <a16:creationId xmlns:a16="http://schemas.microsoft.com/office/drawing/2014/main" id="{82B359B7-CB0C-544C-88EE-891FC732EECE}"/>
              </a:ext>
            </a:extLst>
          </p:cNvPr>
          <p:cNvSpPr>
            <a:spLocks noGrp="1"/>
          </p:cNvSpPr>
          <p:nvPr>
            <p:ph type="body" sz="quarter" idx="14"/>
          </p:nvPr>
        </p:nvSpPr>
        <p:spPr>
          <a:xfrm>
            <a:off x="5940000" y="2412000"/>
            <a:ext cx="5399088" cy="3600000"/>
          </a:xfrm>
        </p:spPr>
        <p:txBody>
          <a:bodyPr/>
          <a:lstStyle>
            <a:lvl1pPr marL="180975" indent="-169863">
              <a:tabLst/>
              <a:defRPr sz="2400">
                <a:latin typeface="+mn-lt"/>
              </a:defRPr>
            </a:lvl1pPr>
          </a:lstStyle>
          <a:p>
            <a:pPr lvl="0"/>
            <a:r>
              <a:rPr lang="en-US" sz="2400">
                <a:latin typeface="Arial" panose="020B0604020202020204" pitchFamily="34" charset="0"/>
                <a:cs typeface="Arial" panose="020B0604020202020204" pitchFamily="34" charset="0"/>
              </a:rPr>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11/18/22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2133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CL Title slide 3">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7E0FC6D2-4499-5C4C-8C93-C7590708B796}"/>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11" name="Picture" descr="Image">
            <a:extLst>
              <a:ext uri="{FF2B5EF4-FFF2-40B4-BE49-F238E27FC236}">
                <a16:creationId xmlns:a16="http://schemas.microsoft.com/office/drawing/2014/main" id="{D7C34FC0-F8B1-D041-9578-733D7F3C687D}"/>
              </a:ext>
            </a:extLst>
          </p:cNvPr>
          <p:cNvSpPr>
            <a:spLocks noGrp="1"/>
          </p:cNvSpPr>
          <p:nvPr>
            <p:ph type="pic" sz="quarter" idx="12"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0" name="Main Headline" descr="Headline">
            <a:extLst>
              <a:ext uri="{FF2B5EF4-FFF2-40B4-BE49-F238E27FC236}">
                <a16:creationId xmlns:a16="http://schemas.microsoft.com/office/drawing/2014/main" id="{5F848594-69CD-DA4E-BB25-23F671A7C1BC}"/>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
        <p:nvSpPr>
          <p:cNvPr id="5" name="Sub Heading" descr="Sub heading">
            <a:extLst>
              <a:ext uri="{FF2B5EF4-FFF2-40B4-BE49-F238E27FC236}">
                <a16:creationId xmlns:a16="http://schemas.microsoft.com/office/drawing/2014/main" id="{D5AB2EC5-97D3-8D44-BB0B-9125E87D1F9D}"/>
              </a:ext>
            </a:extLst>
          </p:cNvPr>
          <p:cNvSpPr>
            <a:spLocks noGrp="1"/>
          </p:cNvSpPr>
          <p:nvPr>
            <p:ph type="body" sz="quarter" idx="11"/>
          </p:nvPr>
        </p:nvSpPr>
        <p:spPr>
          <a:xfrm>
            <a:off x="359999" y="3239999"/>
            <a:ext cx="6840000" cy="65177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600" baseline="0">
                <a:solidFill>
                  <a:schemeClr val="tx1"/>
                </a:solidFill>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52369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CL Title slide 2 - single line headline">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FD8CE85-9178-344E-BC9E-19B545ECA60C}"/>
              </a:ext>
            </a:extLst>
          </p:cNvPr>
          <p:cNvSpPr/>
          <p:nvPr userDrawn="1"/>
        </p:nvSpPr>
        <p:spPr>
          <a:xfrm>
            <a:off x="0" y="-1"/>
            <a:ext cx="12192000" cy="252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10" name="Main Headline" descr="Headline">
            <a:extLst>
              <a:ext uri="{FF2B5EF4-FFF2-40B4-BE49-F238E27FC236}">
                <a16:creationId xmlns:a16="http://schemas.microsoft.com/office/drawing/2014/main" id="{14916FEE-2CA1-274A-AB9A-27AE550ED61F}"/>
              </a:ext>
            </a:extLst>
          </p:cNvPr>
          <p:cNvSpPr>
            <a:spLocks noGrp="1" noChangeArrowheads="1"/>
          </p:cNvSpPr>
          <p:nvPr>
            <p:ph type="title" hasCustomPrompt="1"/>
          </p:nvPr>
        </p:nvSpPr>
        <p:spPr bwMode="auto">
          <a:xfrm>
            <a:off x="360000" y="1620000"/>
            <a:ext cx="10800690" cy="81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1" name="Picture " descr="Image">
            <a:extLst>
              <a:ext uri="{FF2B5EF4-FFF2-40B4-BE49-F238E27FC236}">
                <a16:creationId xmlns:a16="http://schemas.microsoft.com/office/drawing/2014/main" id="{7AAB61C2-2ECC-1549-9211-9297F9B818DB}"/>
              </a:ext>
            </a:extLst>
          </p:cNvPr>
          <p:cNvSpPr>
            <a:spLocks noGrp="1"/>
          </p:cNvSpPr>
          <p:nvPr>
            <p:ph type="pic" sz="quarter" idx="12" hasCustomPrompt="1"/>
          </p:nvPr>
        </p:nvSpPr>
        <p:spPr>
          <a:xfrm>
            <a:off x="0" y="2505456"/>
            <a:ext cx="12192000" cy="4352544"/>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Tree>
    <p:extLst>
      <p:ext uri="{BB962C8B-B14F-4D97-AF65-F5344CB8AC3E}">
        <p14:creationId xmlns:p14="http://schemas.microsoft.com/office/powerpoint/2010/main" val="323269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CL Title - Double line - no image">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271759B8-0ABB-3643-884B-0A918443C549}"/>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a:off x="0" y="1440000"/>
            <a:ext cx="12192000" cy="167926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in Headline" descr="Headline">
            <a:extLst>
              <a:ext uri="{FF2B5EF4-FFF2-40B4-BE49-F238E27FC236}">
                <a16:creationId xmlns:a16="http://schemas.microsoft.com/office/drawing/2014/main" id="{0AFC6B55-24BD-7545-82A9-DD37164DF15B}"/>
              </a:ext>
            </a:extLst>
          </p:cNvPr>
          <p:cNvSpPr>
            <a:spLocks noGrp="1" noChangeArrowheads="1"/>
          </p:cNvSpPr>
          <p:nvPr>
            <p:ph type="title" hasCustomPrompt="1"/>
          </p:nvPr>
        </p:nvSpPr>
        <p:spPr bwMode="auto">
          <a:xfrm>
            <a:off x="360000" y="1620000"/>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342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spTree>
    <p:extLst>
      <p:ext uri="{BB962C8B-B14F-4D97-AF65-F5344CB8AC3E}">
        <p14:creationId xmlns:p14="http://schemas.microsoft.com/office/powerpoint/2010/main" val="132625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CL Title  - Double line - half imag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59606069-DCB2-E341-97E0-98600856E2E5}"/>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12" name="Picture" descr="Image">
            <a:extLst>
              <a:ext uri="{FF2B5EF4-FFF2-40B4-BE49-F238E27FC236}">
                <a16:creationId xmlns:a16="http://schemas.microsoft.com/office/drawing/2014/main" id="{A724F846-9E16-0743-9A5C-ED2946248F5A}"/>
              </a:ext>
            </a:extLst>
          </p:cNvPr>
          <p:cNvSpPr>
            <a:spLocks noGrp="1"/>
          </p:cNvSpPr>
          <p:nvPr>
            <p:ph type="pic" sz="quarter" idx="12" hasCustomPrompt="1"/>
          </p:nvPr>
        </p:nvSpPr>
        <p:spPr>
          <a:xfrm>
            <a:off x="0" y="1436914"/>
            <a:ext cx="12192000" cy="1682804"/>
          </a:xfrm>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flipV="1">
            <a:off x="0" y="3122579"/>
            <a:ext cx="12192000" cy="373542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in Headline" descr="Headline">
            <a:extLst>
              <a:ext uri="{FF2B5EF4-FFF2-40B4-BE49-F238E27FC236}">
                <a16:creationId xmlns:a16="http://schemas.microsoft.com/office/drawing/2014/main" id="{F393605F-7BBC-284E-8DAE-0B5B84113824}"/>
              </a:ext>
            </a:extLst>
          </p:cNvPr>
          <p:cNvSpPr>
            <a:spLocks noGrp="1" noChangeArrowheads="1"/>
          </p:cNvSpPr>
          <p:nvPr>
            <p:ph type="title" hasCustomPrompt="1"/>
          </p:nvPr>
        </p:nvSpPr>
        <p:spPr bwMode="auto">
          <a:xfrm>
            <a:off x="360000" y="347047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495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spTree>
    <p:extLst>
      <p:ext uri="{BB962C8B-B14F-4D97-AF65-F5344CB8AC3E}">
        <p14:creationId xmlns:p14="http://schemas.microsoft.com/office/powerpoint/2010/main" val="3842271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 section start 1">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FFFFFF"/>
          </a:solidFill>
        </p:spPr>
        <p:txBody>
          <a:bodyPr lIns="360000" tIns="180000"/>
          <a:lstStyle>
            <a:lvl1pPr>
              <a:defRPr baseline="0">
                <a:solidFill>
                  <a:srgbClr val="000000"/>
                </a:solidFill>
              </a:defRPr>
            </a:lvl1pPr>
          </a:lstStyle>
          <a:p>
            <a:r>
              <a:rPr lang="en-US" dirty="0"/>
              <a:t>Main headline, Arial 44pt bold</a:t>
            </a:r>
          </a:p>
        </p:txBody>
      </p:sp>
      <p:sp>
        <p:nvSpPr>
          <p:cNvPr id="11" name="Sub Heading" descr="Sub heading">
            <a:extLst>
              <a:ext uri="{FF2B5EF4-FFF2-40B4-BE49-F238E27FC236}">
                <a16:creationId xmlns:a16="http://schemas.microsoft.com/office/drawing/2014/main" id="{169F44E5-11A5-074E-ADAE-05ACB4110AED}"/>
              </a:ext>
            </a:extLst>
          </p:cNvPr>
          <p:cNvSpPr>
            <a:spLocks noGrp="1"/>
          </p:cNvSpPr>
          <p:nvPr>
            <p:ph type="body" sz="quarter" idx="15" hasCustomPrompt="1"/>
          </p:nvPr>
        </p:nvSpPr>
        <p:spPr>
          <a:xfrm>
            <a:off x="359228" y="2308225"/>
            <a:ext cx="8719457" cy="1447800"/>
          </a:xfrm>
        </p:spPr>
        <p:txBody>
          <a:bodyPr/>
          <a:lstStyle>
            <a:lvl1pPr marL="11112" indent="0">
              <a:buNone/>
              <a:defRPr>
                <a:solidFill>
                  <a:srgbClr val="000000"/>
                </a:solidFill>
              </a:defRPr>
            </a:lvl1pPr>
          </a:lstStyle>
          <a:p>
            <a:pPr lvl="0"/>
            <a:r>
              <a:rPr lang="en-GB" dirty="0"/>
              <a:t>Large text size, Arial 36 point</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225425" indent="-215900">
              <a:buFont typeface="Arial" panose="020B0604020202020204" pitchFamily="34" charset="0"/>
              <a:buChar char="•"/>
              <a:tabLst/>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baseline="0"/>
            </a:lvl1pPr>
          </a:lstStyle>
          <a:p>
            <a:pPr marL="285750" marR="0" lvl="0" indent="-285750" algn="l" defTabSz="914400" rtl="0" eaLnBrk="1" fontAlgn="base" latinLnBrk="0" hangingPunct="1">
              <a:lnSpc>
                <a:spcPct val="90000"/>
              </a:lnSpc>
              <a:spcBef>
                <a:spcPts val="1000"/>
              </a:spcBef>
              <a:spcAft>
                <a:spcPct val="0"/>
              </a:spcAft>
              <a:buClrTx/>
              <a:buSzTx/>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14499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 section start 2">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000000"/>
          </a:solidFill>
        </p:spPr>
        <p:txBody>
          <a:bodyPr lIns="360000" tIns="180000"/>
          <a:lstStyle>
            <a:lvl1pPr>
              <a:defRPr baseline="0">
                <a:solidFill>
                  <a:schemeClr val="bg1"/>
                </a:solidFill>
              </a:defRPr>
            </a:lvl1pPr>
          </a:lstStyle>
          <a:p>
            <a:r>
              <a:rPr lang="en-US" dirty="0"/>
              <a:t>Main headline, Arial 44pt bold</a:t>
            </a:r>
          </a:p>
        </p:txBody>
      </p:sp>
      <p:sp>
        <p:nvSpPr>
          <p:cNvPr id="4" name="Sub Heading">
            <a:extLst>
              <a:ext uri="{FF2B5EF4-FFF2-40B4-BE49-F238E27FC236}">
                <a16:creationId xmlns:a16="http://schemas.microsoft.com/office/drawing/2014/main" id="{7EFF5C86-B7E9-E24F-A032-A4DF63C9C46C}"/>
              </a:ext>
            </a:extLst>
          </p:cNvPr>
          <p:cNvSpPr>
            <a:spLocks noGrp="1"/>
          </p:cNvSpPr>
          <p:nvPr>
            <p:ph type="body" sz="quarter" idx="15"/>
          </p:nvPr>
        </p:nvSpPr>
        <p:spPr>
          <a:xfrm>
            <a:off x="359228" y="2308225"/>
            <a:ext cx="8719457" cy="1447800"/>
          </a:xfrm>
        </p:spPr>
        <p:txBody>
          <a:bodyPr/>
          <a:lstStyle>
            <a:lvl1pPr marL="11112" indent="0">
              <a:buNone/>
              <a:defRPr>
                <a:solidFill>
                  <a:srgbClr val="FFFFFF"/>
                </a:solidFill>
              </a:defRPr>
            </a:lvl1pPr>
          </a:lstStyle>
          <a:p>
            <a:pPr lvl="0"/>
            <a:r>
              <a:rPr lang="en-US"/>
              <a:t>Edit Master text styles</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11112" indent="0">
              <a:buNone/>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baseline="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14197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 section start 2">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F9ECF375-EFC6-8846-9FEE-E3BEC7506D85}"/>
              </a:ext>
            </a:extLst>
          </p:cNvPr>
          <p:cNvSpPr>
            <a:spLocks noGrp="1"/>
          </p:cNvSpPr>
          <p:nvPr>
            <p:ph type="pic" sz="quarter" idx="12" hasCustomPrompt="1"/>
          </p:nvPr>
        </p:nvSpPr>
        <p:spPr>
          <a:xfrm>
            <a:off x="356616" y="900000"/>
            <a:ext cx="7534656" cy="5448518"/>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440000"/>
            <a:ext cx="6480000" cy="2880000"/>
          </a:xfrm>
          <a:solidFill>
            <a:schemeClr val="bg1"/>
          </a:solidFill>
        </p:spPr>
        <p:txBody>
          <a:bodyPr lIns="360000" tIns="180000"/>
          <a:lstStyle>
            <a:lvl1pPr>
              <a:defRPr baseline="0">
                <a:solidFill>
                  <a:srgbClr val="000000"/>
                </a:solidFill>
              </a:defRPr>
            </a:lvl1pPr>
          </a:lstStyle>
          <a:p>
            <a:r>
              <a:rPr lang="en-US" dirty="0"/>
              <a:t>Main headline, </a:t>
            </a:r>
            <a:br>
              <a:rPr lang="en-US" dirty="0"/>
            </a:br>
            <a:r>
              <a:rPr lang="en-US" dirty="0"/>
              <a:t>Arial 44pt bold</a:t>
            </a:r>
          </a:p>
        </p:txBody>
      </p:sp>
      <p:sp>
        <p:nvSpPr>
          <p:cNvPr id="8" name="Picture " descr="Image">
            <a:extLst>
              <a:ext uri="{FF2B5EF4-FFF2-40B4-BE49-F238E27FC236}">
                <a16:creationId xmlns:a16="http://schemas.microsoft.com/office/drawing/2014/main" id="{9390C092-D95C-EF41-9B4C-B77F203C0B07}"/>
              </a:ext>
            </a:extLst>
          </p:cNvPr>
          <p:cNvSpPr>
            <a:spLocks noGrp="1"/>
          </p:cNvSpPr>
          <p:nvPr>
            <p:ph type="pic" sz="quarter" idx="16" hasCustomPrompt="1"/>
          </p:nvPr>
        </p:nvSpPr>
        <p:spPr>
          <a:xfrm>
            <a:off x="8266715" y="900000"/>
            <a:ext cx="3536848" cy="2906486"/>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9" name="Text" descr="Text">
            <a:extLst>
              <a:ext uri="{FF2B5EF4-FFF2-40B4-BE49-F238E27FC236}">
                <a16:creationId xmlns:a16="http://schemas.microsoft.com/office/drawing/2014/main" id="{B97104E0-DC3E-EB49-A0B8-75D9C6ED8EDC}"/>
              </a:ext>
            </a:extLst>
          </p:cNvPr>
          <p:cNvSpPr>
            <a:spLocks noGrp="1"/>
          </p:cNvSpPr>
          <p:nvPr>
            <p:ph type="body" sz="quarter" idx="15"/>
          </p:nvPr>
        </p:nvSpPr>
        <p:spPr>
          <a:xfrm>
            <a:off x="8262900" y="4164600"/>
            <a:ext cx="3542400" cy="22870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42714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CL single text block">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2" name="Text" descr="Text">
            <a:extLst>
              <a:ext uri="{FF2B5EF4-FFF2-40B4-BE49-F238E27FC236}">
                <a16:creationId xmlns:a16="http://schemas.microsoft.com/office/drawing/2014/main" id="{52E39625-6121-A140-A00B-27BF9DA232CD}"/>
              </a:ext>
            </a:extLst>
          </p:cNvPr>
          <p:cNvSpPr>
            <a:spLocks noGrp="1"/>
          </p:cNvSpPr>
          <p:nvPr>
            <p:ph type="body" sz="quarter" idx="13"/>
          </p:nvPr>
        </p:nvSpPr>
        <p:spPr>
          <a:xfrm>
            <a:off x="360000" y="2412000"/>
            <a:ext cx="10439064"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11/18/22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7986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UCL branding brackground">
            <a:extLst>
              <a:ext uri="{FF2B5EF4-FFF2-40B4-BE49-F238E27FC236}">
                <a16:creationId xmlns:a16="http://schemas.microsoft.com/office/drawing/2014/main" id="{66A102D5-ABE3-9744-AE9F-9AF93B04BE78}"/>
              </a:ext>
              <a:ext uri="{C183D7F6-B498-43B3-948B-1728B52AA6E4}">
                <adec:decorative xmlns:adec="http://schemas.microsoft.com/office/drawing/2017/decorative" val="1"/>
              </a:ext>
            </a:extLst>
          </p:cNvPr>
          <p:cNvSpPr/>
          <p:nvPr/>
        </p:nvSpPr>
        <p:spPr>
          <a:xfrm>
            <a:off x="0" y="0"/>
            <a:ext cx="12192000" cy="6641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
        <p:nvSpPr>
          <p:cNvPr id="1026" name="Title Headline" descr="Headline">
            <a:extLst>
              <a:ext uri="{FF2B5EF4-FFF2-40B4-BE49-F238E27FC236}">
                <a16:creationId xmlns:a16="http://schemas.microsoft.com/office/drawing/2014/main" id="{1389B5D6-B2B6-B044-8F75-8C9E18FFF8EF}"/>
              </a:ext>
            </a:extLst>
          </p:cNvPr>
          <p:cNvSpPr>
            <a:spLocks noGrp="1" noChangeArrowheads="1"/>
          </p:cNvSpPr>
          <p:nvPr>
            <p:ph type="title"/>
          </p:nvPr>
        </p:nvSpPr>
        <p:spPr bwMode="auto">
          <a:xfrm>
            <a:off x="360000" y="89999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Main headline</a:t>
            </a:r>
            <a:r>
              <a:rPr lang="en-GB" altLang="en-US" dirty="0"/>
              <a:t>, Arial 44pt bold</a:t>
            </a:r>
            <a:endParaRPr lang="en-US" altLang="en-US" dirty="0"/>
          </a:p>
        </p:txBody>
      </p:sp>
      <p:sp>
        <p:nvSpPr>
          <p:cNvPr id="1027" name="Text" descr="Main text">
            <a:extLst>
              <a:ext uri="{FF2B5EF4-FFF2-40B4-BE49-F238E27FC236}">
                <a16:creationId xmlns:a16="http://schemas.microsoft.com/office/drawing/2014/main" id="{840A67E7-10FC-DE4B-8222-DBD366537BA8}"/>
              </a:ext>
            </a:extLst>
          </p:cNvPr>
          <p:cNvSpPr>
            <a:spLocks noGrp="1" noChangeArrowheads="1"/>
          </p:cNvSpPr>
          <p:nvPr>
            <p:ph type="body" idx="1"/>
          </p:nvPr>
        </p:nvSpPr>
        <p:spPr bwMode="auto">
          <a:xfrm>
            <a:off x="360000" y="2376000"/>
            <a:ext cx="10800690"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4"/>
            <a:endParaRPr lang="en-US" dirty="0"/>
          </a:p>
        </p:txBody>
      </p:sp>
      <p:sp>
        <p:nvSpPr>
          <p:cNvPr id="4" name="Date " descr="Date">
            <a:extLst>
              <a:ext uri="{FF2B5EF4-FFF2-40B4-BE49-F238E27FC236}">
                <a16:creationId xmlns:a16="http://schemas.microsoft.com/office/drawing/2014/main" id="{BC7573E6-5C96-F54E-8C6A-D81E27BE4948}"/>
              </a:ext>
            </a:extLst>
          </p:cNvPr>
          <p:cNvSpPr>
            <a:spLocks noGrp="1"/>
          </p:cNvSpPr>
          <p:nvPr>
            <p:ph type="dt" sz="half" idx="2"/>
          </p:nvPr>
        </p:nvSpPr>
        <p:spPr>
          <a:xfrm>
            <a:off x="362211" y="6480000"/>
            <a:ext cx="2743200" cy="360000"/>
          </a:xfrm>
          <a:prstGeom prst="rect">
            <a:avLst/>
          </a:prstGeom>
        </p:spPr>
        <p:txBody>
          <a:bodyPr vert="horz" lIns="0" tIns="0" rIns="0" bIns="0" rtlCol="0" anchor="t" anchorCtr="0"/>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C6478F44-CA4B-8F47-8400-2C19AC9A20AB}" type="datetimeFigureOut">
              <a:rPr lang="en-US" smtClean="0"/>
              <a:pPr>
                <a:defRPr/>
              </a:pPr>
              <a:t>11/18/22</a:t>
            </a:fld>
            <a:endParaRPr lang="en-US" dirty="0"/>
          </a:p>
        </p:txBody>
      </p:sp>
      <p:sp>
        <p:nvSpPr>
          <p:cNvPr id="5" name="Footer " descr="Footer title">
            <a:extLst>
              <a:ext uri="{FF2B5EF4-FFF2-40B4-BE49-F238E27FC236}">
                <a16:creationId xmlns:a16="http://schemas.microsoft.com/office/drawing/2014/main" id="{1B01C4CC-C66F-714D-B313-340C31FA703F}"/>
              </a:ext>
            </a:extLst>
          </p:cNvPr>
          <p:cNvSpPr>
            <a:spLocks noGrp="1"/>
          </p:cNvSpPr>
          <p:nvPr>
            <p:ph type="ftr" sz="quarter" idx="3"/>
          </p:nvPr>
        </p:nvSpPr>
        <p:spPr>
          <a:xfrm>
            <a:off x="4320000" y="6480000"/>
            <a:ext cx="6480000" cy="360000"/>
          </a:xfrm>
          <a:prstGeom prst="rect">
            <a:avLst/>
          </a:prstGeom>
        </p:spPr>
        <p:txBody>
          <a:bodyPr vert="horz" lIns="0" tIns="0" rIns="0" bIns="0" rtlCol="0" anchor="t" anchorCtr="0"/>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descr="Page number">
            <a:extLst>
              <a:ext uri="{FF2B5EF4-FFF2-40B4-BE49-F238E27FC236}">
                <a16:creationId xmlns:a16="http://schemas.microsoft.com/office/drawing/2014/main" id="{D2C68658-D4C2-394E-8334-67AC9BE3F122}"/>
              </a:ext>
            </a:extLst>
          </p:cNvPr>
          <p:cNvSpPr>
            <a:spLocks noGrp="1"/>
          </p:cNvSpPr>
          <p:nvPr>
            <p:ph type="sldNum" sz="quarter" idx="4"/>
          </p:nvPr>
        </p:nvSpPr>
        <p:spPr>
          <a:xfrm>
            <a:off x="11123111" y="6480000"/>
            <a:ext cx="769307" cy="269918"/>
          </a:xfrm>
          <a:prstGeom prst="rect">
            <a:avLst/>
          </a:prstGeom>
        </p:spPr>
        <p:txBody>
          <a:bodyPr vert="horz" lIns="0" tIns="0" rIns="0" bIns="0" rtlCol="0" anchor="t" anchorCtr="0"/>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0021098"/>
      </p:ext>
    </p:extLst>
  </p:cSld>
  <p:clrMap bg1="lt1" tx1="dk1" bg2="lt2" tx2="dk2" accent1="accent1" accent2="accent2" accent3="accent3" accent4="accent4" accent5="accent5" accent6="accent6" hlink="hlink" folHlink="folHlink"/>
  <p:sldLayoutIdLst>
    <p:sldLayoutId id="2147483720" r:id="rId1"/>
    <p:sldLayoutId id="2147483722" r:id="rId2"/>
    <p:sldLayoutId id="2147483723"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xStyles>
    <p:title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Char char="•"/>
        <a:tabLst/>
        <a:defRPr sz="3600" kern="1200" baseline="0">
          <a:solidFill>
            <a:schemeClr val="tx1"/>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datavizstyleguide.com/checklist"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academy.datawrapper.de/article/326-why-our-column-and-bar-charts-start-at-zero" TargetMode="External"/><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washingtonpost.com/outlook/2019/09/06/why-president-trumps-sharpied-weather-map-was-likely-crime-should-be/" TargetMode="External"/><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donaldtrump"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try-to-impeach-this.jetpack.ai/" TargetMode="External"/><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colorspace.r-forge.r-project.org/" TargetMode="External"/><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colorbrewer2.org/" TargetMode="External"/><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maproomblog.com/2016/03/map-colours-and-colour-blindness/" TargetMode="External"/><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matplotlib.org/stable/tutorials/colors/colormaps.html"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gistbok.ucgis.org/bok-topics/2018-quarter-02/map-projections" TargetMode="External"/><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Jacques_Bertin" TargetMode="External"/><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nytimes.com/interactive/2016/11/01/upshot/many-ways-to-map-election-results.html"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www.azavea.com/blog/" TargetMode="External"/><Relationship Id="rId2" Type="http://schemas.openxmlformats.org/officeDocument/2006/relationships/image" Target="../media/image21.gi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emu-analytics.com/"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en.wikipedia.org/wiki/Thomas_Shapter"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Charles_Joseph_Minard" TargetMode="External"/><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worldmapper.org/" TargetMode="External"/><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4" Type="http://schemas.openxmlformats.org/officeDocument/2006/relationships/hyperlink" Target="https://www.nytimes.com/interactive/2021/world/covid-cases.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met.reading.ac.uk/~ed/home/index.php" TargetMode="External"/><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matplotlib.org/" TargetMode="External"/><Relationship Id="rId7" Type="http://schemas.openxmlformats.org/officeDocument/2006/relationships/hyperlink" Target="https://seaborn.pydata.org/" TargetMode="External"/><Relationship Id="rId2" Type="http://schemas.openxmlformats.org/officeDocument/2006/relationships/image" Target="../media/image30.png"/><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s://python-visualization.github.io/folium/" TargetMode="Externa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hyperlink" Target="https://www.anaconda.com/" TargetMode="Externa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hyperlink" Target="https://www.amazon.co.uk/Data-Visualization-Python-Daniel-Nelson/dp/B08TZ9LWWX" TargetMode="External"/><Relationship Id="rId3" Type="http://schemas.openxmlformats.org/officeDocument/2006/relationships/hyperlink" Target="https://www.edwardtufte.com/tufte/books_vdqi" TargetMode="External"/><Relationship Id="rId7" Type="http://schemas.openxmlformats.org/officeDocument/2006/relationships/hyperlink" Target="https://www.datavizstyleguide.com/" TargetMode="External"/><Relationship Id="rId12" Type="http://schemas.openxmlformats.org/officeDocument/2006/relationships/hyperlink" Target="https://pythongis.org/" TargetMode="External"/><Relationship Id="rId2" Type="http://schemas.openxmlformats.org/officeDocument/2006/relationships/hyperlink" Target="http://www.thefunctionalart.com/" TargetMode="External"/><Relationship Id="rId1" Type="http://schemas.openxmlformats.org/officeDocument/2006/relationships/slideLayout" Target="../slideLayouts/slideLayout9.xml"/><Relationship Id="rId6" Type="http://schemas.openxmlformats.org/officeDocument/2006/relationships/hyperlink" Target="https://www.amazon.co.uk/LONDON-Information-Capital-graphics-change/dp/1846148472" TargetMode="External"/><Relationship Id="rId11" Type="http://schemas.openxmlformats.org/officeDocument/2006/relationships/hyperlink" Target="https://courses.spatialthoughts.com/python-foundation.html" TargetMode="External"/><Relationship Id="rId5" Type="http://schemas.openxmlformats.org/officeDocument/2006/relationships/hyperlink" Target="https://www.amazon.co.uk/Cartographers-Toolkit-Colors-Typography-Patterns/dp/0615467946" TargetMode="External"/><Relationship Id="rId10" Type="http://schemas.openxmlformats.org/officeDocument/2006/relationships/hyperlink" Target="https://geographicdata.science/book/intro.html" TargetMode="External"/><Relationship Id="rId4" Type="http://schemas.openxmlformats.org/officeDocument/2006/relationships/hyperlink" Target="https://www.amazon.co.uk/Semiology-Graphics-Diagrams-Networks-Maps/dp/1589482611" TargetMode="External"/><Relationship Id="rId9" Type="http://schemas.openxmlformats.org/officeDocument/2006/relationships/hyperlink" Target="https://livebook.manning.com/book/geoprocessing-with-pyth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lorence_Kelley" TargetMode="External"/><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nationalgeographic.org/activity/satellite-imagery-and-change-over-time/"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nationalgeographic.com/magazine/article/explore-lidar-imaging-technology-dublin" TargetMode="External"/><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www.informationisbeautiful.net/" TargetMode="External"/><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descr="Heading"/>
          <p:cNvSpPr>
            <a:spLocks noGrp="1"/>
          </p:cNvSpPr>
          <p:nvPr>
            <p:ph type="title"/>
          </p:nvPr>
        </p:nvSpPr>
        <p:spPr>
          <a:xfrm>
            <a:off x="0" y="2046815"/>
            <a:ext cx="12192000" cy="3786825"/>
          </a:xfrm>
        </p:spPr>
        <p:txBody>
          <a:bodyPr/>
          <a:lstStyle/>
          <a:p>
            <a:pPr>
              <a:lnSpc>
                <a:spcPct val="100000"/>
              </a:lnSpc>
            </a:pPr>
            <a:r>
              <a:rPr lang="en-GB" dirty="0"/>
              <a:t>Introduction to Spatial Data Science and Machine Learning</a:t>
            </a:r>
            <a:br>
              <a:rPr lang="en-GB" dirty="0"/>
            </a:br>
            <a:r>
              <a:rPr lang="en-GB" sz="3000" b="0" i="0" dirty="0">
                <a:solidFill>
                  <a:srgbClr val="000000"/>
                </a:solidFill>
                <a:effectLst/>
                <a:latin typeface="Arial" panose="020B0604020202020204" pitchFamily="34" charset="0"/>
                <a:cs typeface="Arial" panose="020B0604020202020204" pitchFamily="34" charset="0"/>
              </a:rPr>
              <a:t>Urban Design B-Pro 2022/2023</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sz="2500" b="0" dirty="0">
                <a:latin typeface="Arial" panose="020B0604020202020204" pitchFamily="34" charset="0"/>
                <a:cs typeface="Arial" panose="020B0604020202020204" pitchFamily="34" charset="0"/>
              </a:rPr>
              <a:t>Liam Thomas Bolton</a:t>
            </a:r>
            <a:br>
              <a:rPr lang="en-GB" sz="2500" b="0" dirty="0">
                <a:latin typeface="Arial" panose="020B0604020202020204" pitchFamily="34" charset="0"/>
                <a:cs typeface="Arial" panose="020B0604020202020204" pitchFamily="34" charset="0"/>
              </a:rPr>
            </a:br>
            <a:r>
              <a:rPr lang="en-GB" sz="2500" b="0" dirty="0">
                <a:latin typeface="Arial" panose="020B0604020202020204" pitchFamily="34" charset="0"/>
                <a:cs typeface="Arial" panose="020B0604020202020204" pitchFamily="34" charset="0"/>
              </a:rPr>
              <a:t>PhD Architectural Space and Computation student and PGTA</a:t>
            </a:r>
          </a:p>
        </p:txBody>
      </p:sp>
      <p:sp>
        <p:nvSpPr>
          <p:cNvPr id="2" name="TextBox 1">
            <a:extLst>
              <a:ext uri="{FF2B5EF4-FFF2-40B4-BE49-F238E27FC236}">
                <a16:creationId xmlns:a16="http://schemas.microsoft.com/office/drawing/2014/main" id="{5BA97AC5-C569-CF31-026C-E0EFDDE8B617}"/>
              </a:ext>
            </a:extLst>
          </p:cNvPr>
          <p:cNvSpPr txBox="1"/>
          <p:nvPr/>
        </p:nvSpPr>
        <p:spPr>
          <a:xfrm>
            <a:off x="7442522" y="486137"/>
            <a:ext cx="184731" cy="369332"/>
          </a:xfrm>
          <a:prstGeom prst="rect">
            <a:avLst/>
          </a:prstGeom>
          <a:noFill/>
        </p:spPr>
        <p:txBody>
          <a:bodyPr wrap="none" rtlCol="0">
            <a:spAutoFit/>
          </a:bodyPr>
          <a:lstStyle/>
          <a:p>
            <a:pPr algn="l"/>
            <a:endParaRPr lang="en-US" dirty="0"/>
          </a:p>
        </p:txBody>
      </p:sp>
    </p:spTree>
    <p:extLst>
      <p:ext uri="{BB962C8B-B14F-4D97-AF65-F5344CB8AC3E}">
        <p14:creationId xmlns:p14="http://schemas.microsoft.com/office/powerpoint/2010/main" val="1615947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99AB58-E873-4B99-9F4B-DA5F330359F9}"/>
              </a:ext>
            </a:extLst>
          </p:cNvPr>
          <p:cNvSpPr txBox="1"/>
          <p:nvPr/>
        </p:nvSpPr>
        <p:spPr>
          <a:xfrm>
            <a:off x="2158531" y="1600612"/>
            <a:ext cx="3937469" cy="1323439"/>
          </a:xfrm>
          <a:prstGeom prst="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sz="2300" b="1" dirty="0"/>
              <a:t>Principles</a:t>
            </a:r>
          </a:p>
          <a:p>
            <a:pPr marL="342900" indent="-342900" algn="l">
              <a:buFont typeface="Arial" panose="020B0604020202020204" pitchFamily="34" charset="0"/>
              <a:buChar char="•"/>
            </a:pPr>
            <a:r>
              <a:rPr lang="en-US" sz="1900" dirty="0"/>
              <a:t>Exploratory or Explanatory</a:t>
            </a:r>
          </a:p>
          <a:p>
            <a:pPr marL="342900" indent="-342900" algn="l">
              <a:buFont typeface="Arial" panose="020B0604020202020204" pitchFamily="34" charset="0"/>
              <a:buChar char="•"/>
            </a:pPr>
            <a:r>
              <a:rPr lang="en-US" sz="1900" dirty="0"/>
              <a:t>Equitable</a:t>
            </a:r>
          </a:p>
          <a:p>
            <a:pPr marL="342900" indent="-342900">
              <a:buFont typeface="Arial" panose="020B0604020202020204" pitchFamily="34" charset="0"/>
              <a:buChar char="•"/>
            </a:pPr>
            <a:r>
              <a:rPr lang="en-US" sz="1900" dirty="0"/>
              <a:t>Accessible</a:t>
            </a:r>
          </a:p>
        </p:txBody>
      </p:sp>
      <p:sp>
        <p:nvSpPr>
          <p:cNvPr id="7" name="TextBox 6">
            <a:extLst>
              <a:ext uri="{FF2B5EF4-FFF2-40B4-BE49-F238E27FC236}">
                <a16:creationId xmlns:a16="http://schemas.microsoft.com/office/drawing/2014/main" id="{37D8DD6C-382C-861E-DA2A-D50C830DE225}"/>
              </a:ext>
            </a:extLst>
          </p:cNvPr>
          <p:cNvSpPr txBox="1"/>
          <p:nvPr/>
        </p:nvSpPr>
        <p:spPr>
          <a:xfrm>
            <a:off x="6262942" y="1604697"/>
            <a:ext cx="3937468" cy="2492990"/>
          </a:xfrm>
          <a:prstGeom prst="rect">
            <a:avLst/>
          </a:prstGeom>
          <a:ln w="38100"/>
        </p:spPr>
        <p:style>
          <a:lnRef idx="2">
            <a:schemeClr val="dk1"/>
          </a:lnRef>
          <a:fillRef idx="1">
            <a:schemeClr val="lt1"/>
          </a:fillRef>
          <a:effectRef idx="0">
            <a:schemeClr val="dk1"/>
          </a:effectRef>
          <a:fontRef idx="minor">
            <a:schemeClr val="dk1"/>
          </a:fontRef>
        </p:style>
        <p:txBody>
          <a:bodyPr wrap="square">
            <a:spAutoFit/>
          </a:bodyPr>
          <a:lstStyle/>
          <a:p>
            <a:pPr algn="l"/>
            <a:r>
              <a:rPr lang="en-US" sz="2300" b="1" dirty="0"/>
              <a:t>Components </a:t>
            </a:r>
          </a:p>
          <a:p>
            <a:pPr marL="342900" indent="-342900" algn="l">
              <a:buFont typeface="Arial" panose="020B0604020202020204" pitchFamily="34" charset="0"/>
              <a:buChar char="•"/>
            </a:pPr>
            <a:r>
              <a:rPr lang="en-US" sz="1900" dirty="0"/>
              <a:t>Title</a:t>
            </a:r>
          </a:p>
          <a:p>
            <a:pPr marL="342900" indent="-342900" algn="l">
              <a:buFont typeface="Arial" panose="020B0604020202020204" pitchFamily="34" charset="0"/>
              <a:buChar char="•"/>
            </a:pPr>
            <a:r>
              <a:rPr lang="en-US" sz="1900" dirty="0"/>
              <a:t>Axis</a:t>
            </a:r>
          </a:p>
          <a:p>
            <a:pPr marL="342900" indent="-342900" algn="l">
              <a:buFont typeface="Arial" panose="020B0604020202020204" pitchFamily="34" charset="0"/>
              <a:buChar char="•"/>
            </a:pPr>
            <a:r>
              <a:rPr lang="en-US" sz="1900" dirty="0"/>
              <a:t>Legend</a:t>
            </a:r>
          </a:p>
          <a:p>
            <a:pPr marL="342900" indent="-342900" algn="l">
              <a:buFont typeface="Arial" panose="020B0604020202020204" pitchFamily="34" charset="0"/>
              <a:buChar char="•"/>
            </a:pPr>
            <a:r>
              <a:rPr lang="en-US" sz="1900" dirty="0"/>
              <a:t>Marks</a:t>
            </a:r>
          </a:p>
          <a:p>
            <a:pPr marL="342900" indent="-342900" algn="l">
              <a:buFont typeface="Arial" panose="020B0604020202020204" pitchFamily="34" charset="0"/>
              <a:buChar char="•"/>
            </a:pPr>
            <a:r>
              <a:rPr lang="en-US" sz="1900" dirty="0"/>
              <a:t>Annotation</a:t>
            </a:r>
          </a:p>
          <a:p>
            <a:pPr marL="342900" indent="-342900" algn="l">
              <a:buFont typeface="Arial" panose="020B0604020202020204" pitchFamily="34" charset="0"/>
              <a:buChar char="•"/>
            </a:pPr>
            <a:r>
              <a:rPr lang="en-US" sz="1900" dirty="0"/>
              <a:t>Labels</a:t>
            </a:r>
          </a:p>
          <a:p>
            <a:pPr marL="342900" indent="-342900" algn="l">
              <a:buFont typeface="Arial" panose="020B0604020202020204" pitchFamily="34" charset="0"/>
              <a:buChar char="•"/>
            </a:pPr>
            <a:r>
              <a:rPr lang="en-US" sz="1900" dirty="0"/>
              <a:t>Data sources</a:t>
            </a:r>
          </a:p>
        </p:txBody>
      </p:sp>
      <p:sp>
        <p:nvSpPr>
          <p:cNvPr id="10" name="Title 1">
            <a:extLst>
              <a:ext uri="{FF2B5EF4-FFF2-40B4-BE49-F238E27FC236}">
                <a16:creationId xmlns:a16="http://schemas.microsoft.com/office/drawing/2014/main" id="{C9320B78-2451-4C75-BB0E-D233D689405E}"/>
              </a:ext>
            </a:extLst>
          </p:cNvPr>
          <p:cNvSpPr txBox="1">
            <a:spLocks/>
          </p:cNvSpPr>
          <p:nvPr/>
        </p:nvSpPr>
        <p:spPr bwMode="auto">
          <a:xfrm>
            <a:off x="359999" y="982540"/>
            <a:ext cx="8041879" cy="49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3000" dirty="0"/>
              <a:t>Data Visualisation Checklist</a:t>
            </a:r>
          </a:p>
        </p:txBody>
      </p:sp>
      <p:sp>
        <p:nvSpPr>
          <p:cNvPr id="12" name="TextBox 11">
            <a:extLst>
              <a:ext uri="{FF2B5EF4-FFF2-40B4-BE49-F238E27FC236}">
                <a16:creationId xmlns:a16="http://schemas.microsoft.com/office/drawing/2014/main" id="{D509769B-A66E-E40D-0CFE-6061AE05965A}"/>
              </a:ext>
            </a:extLst>
          </p:cNvPr>
          <p:cNvSpPr txBox="1"/>
          <p:nvPr/>
        </p:nvSpPr>
        <p:spPr>
          <a:xfrm>
            <a:off x="3872286" y="6338040"/>
            <a:ext cx="6496216" cy="307777"/>
          </a:xfrm>
          <a:prstGeom prst="rect">
            <a:avLst/>
          </a:prstGeom>
          <a:noFill/>
        </p:spPr>
        <p:txBody>
          <a:bodyPr wrap="square">
            <a:spAutoFit/>
          </a:bodyPr>
          <a:lstStyle/>
          <a:p>
            <a:r>
              <a:rPr lang="en-US" sz="1400" dirty="0"/>
              <a:t>Data Visualization Style Guidelines, </a:t>
            </a:r>
            <a:r>
              <a:rPr lang="en-US" sz="1400" dirty="0">
                <a:hlinkClick r:id="rId2"/>
              </a:rPr>
              <a:t>https://www.datavizstyleguide.com/checklist</a:t>
            </a:r>
            <a:r>
              <a:rPr lang="en-US" sz="1400" dirty="0"/>
              <a:t> </a:t>
            </a:r>
          </a:p>
        </p:txBody>
      </p:sp>
      <p:sp>
        <p:nvSpPr>
          <p:cNvPr id="15" name="TextBox 14">
            <a:extLst>
              <a:ext uri="{FF2B5EF4-FFF2-40B4-BE49-F238E27FC236}">
                <a16:creationId xmlns:a16="http://schemas.microsoft.com/office/drawing/2014/main" id="{3804BCDE-C6A0-0D62-A7C0-88AECC339CD0}"/>
              </a:ext>
            </a:extLst>
          </p:cNvPr>
          <p:cNvSpPr txBox="1"/>
          <p:nvPr/>
        </p:nvSpPr>
        <p:spPr>
          <a:xfrm>
            <a:off x="2158529" y="3215273"/>
            <a:ext cx="3937469" cy="1554272"/>
          </a:xfrm>
          <a:prstGeom prst="rect">
            <a:avLst/>
          </a:prstGeom>
          <a:ln w="38100"/>
        </p:spPr>
        <p:style>
          <a:lnRef idx="2">
            <a:schemeClr val="dk1"/>
          </a:lnRef>
          <a:fillRef idx="1">
            <a:schemeClr val="lt1"/>
          </a:fillRef>
          <a:effectRef idx="0">
            <a:schemeClr val="dk1"/>
          </a:effectRef>
          <a:fontRef idx="minor">
            <a:schemeClr val="dk1"/>
          </a:fontRef>
        </p:style>
        <p:txBody>
          <a:bodyPr wrap="square">
            <a:spAutoFit/>
          </a:bodyPr>
          <a:lstStyle/>
          <a:p>
            <a:pPr algn="l"/>
            <a:r>
              <a:rPr lang="en-US" sz="2300" b="1" dirty="0"/>
              <a:t>Foundation</a:t>
            </a:r>
          </a:p>
          <a:p>
            <a:pPr marL="342900" indent="-342900" algn="l">
              <a:buFont typeface="Arial" panose="020B0604020202020204" pitchFamily="34" charset="0"/>
              <a:buChar char="•"/>
            </a:pPr>
            <a:r>
              <a:rPr lang="en-US" sz="1800" dirty="0"/>
              <a:t>Colour</a:t>
            </a:r>
          </a:p>
          <a:p>
            <a:pPr marL="342900" indent="-342900" algn="l">
              <a:buFont typeface="Arial" panose="020B0604020202020204" pitchFamily="34" charset="0"/>
              <a:buChar char="•"/>
            </a:pPr>
            <a:r>
              <a:rPr lang="en-US" sz="1800" dirty="0"/>
              <a:t>Typography</a:t>
            </a:r>
          </a:p>
          <a:p>
            <a:pPr marL="342900" indent="-342900" algn="l">
              <a:buFont typeface="Arial" panose="020B0604020202020204" pitchFamily="34" charset="0"/>
              <a:buChar char="•"/>
            </a:pPr>
            <a:r>
              <a:rPr lang="en-US" sz="1800" dirty="0"/>
              <a:t>Responsiveness</a:t>
            </a:r>
          </a:p>
          <a:p>
            <a:pPr marL="342900" indent="-342900" algn="l">
              <a:buFont typeface="Arial" panose="020B0604020202020204" pitchFamily="34" charset="0"/>
              <a:buChar char="•"/>
            </a:pPr>
            <a:r>
              <a:rPr lang="en-US" sz="1800" dirty="0"/>
              <a:t>VR/AR</a:t>
            </a:r>
          </a:p>
        </p:txBody>
      </p:sp>
      <p:sp>
        <p:nvSpPr>
          <p:cNvPr id="18" name="TextBox 17">
            <a:extLst>
              <a:ext uri="{FF2B5EF4-FFF2-40B4-BE49-F238E27FC236}">
                <a16:creationId xmlns:a16="http://schemas.microsoft.com/office/drawing/2014/main" id="{EE86768F-C3BB-DFEB-A9A9-1A159CE3EC49}"/>
              </a:ext>
            </a:extLst>
          </p:cNvPr>
          <p:cNvSpPr txBox="1"/>
          <p:nvPr/>
        </p:nvSpPr>
        <p:spPr>
          <a:xfrm>
            <a:off x="2158530" y="5060768"/>
            <a:ext cx="3937469" cy="1277273"/>
          </a:xfrm>
          <a:prstGeom prst="rect">
            <a:avLst/>
          </a:prstGeom>
          <a:ln w="38100"/>
        </p:spPr>
        <p:style>
          <a:lnRef idx="2">
            <a:schemeClr val="dk1"/>
          </a:lnRef>
          <a:fillRef idx="1">
            <a:schemeClr val="lt1"/>
          </a:fillRef>
          <a:effectRef idx="0">
            <a:schemeClr val="dk1"/>
          </a:effectRef>
          <a:fontRef idx="minor">
            <a:schemeClr val="dk1"/>
          </a:fontRef>
        </p:style>
        <p:txBody>
          <a:bodyPr wrap="square">
            <a:spAutoFit/>
          </a:bodyPr>
          <a:lstStyle/>
          <a:p>
            <a:pPr algn="l"/>
            <a:r>
              <a:rPr lang="en-US" sz="2300" b="1" dirty="0"/>
              <a:t>Content</a:t>
            </a:r>
          </a:p>
          <a:p>
            <a:pPr marL="342900" indent="-342900" algn="l">
              <a:buFont typeface="Arial" panose="020B0604020202020204" pitchFamily="34" charset="0"/>
              <a:buChar char="•"/>
            </a:pPr>
            <a:r>
              <a:rPr lang="en-US" sz="1800" dirty="0"/>
              <a:t>Voice and Tone</a:t>
            </a:r>
          </a:p>
          <a:p>
            <a:pPr marL="342900" indent="-342900" algn="l">
              <a:buFont typeface="Arial" panose="020B0604020202020204" pitchFamily="34" charset="0"/>
              <a:buChar char="•"/>
            </a:pPr>
            <a:r>
              <a:rPr lang="en-US" sz="1800" dirty="0"/>
              <a:t>Grammar and Mechanics</a:t>
            </a:r>
          </a:p>
          <a:p>
            <a:pPr marL="342900" indent="-342900" algn="l">
              <a:buFont typeface="Arial" panose="020B0604020202020204" pitchFamily="34" charset="0"/>
              <a:buChar char="•"/>
            </a:pPr>
            <a:r>
              <a:rPr lang="en-US" sz="1800" dirty="0"/>
              <a:t>Language and Inclusivity</a:t>
            </a:r>
            <a:endParaRPr lang="en-US" dirty="0"/>
          </a:p>
        </p:txBody>
      </p:sp>
      <p:sp>
        <p:nvSpPr>
          <p:cNvPr id="20" name="TextBox 19">
            <a:extLst>
              <a:ext uri="{FF2B5EF4-FFF2-40B4-BE49-F238E27FC236}">
                <a16:creationId xmlns:a16="http://schemas.microsoft.com/office/drawing/2014/main" id="{BDBB35BE-5786-C0B2-4164-678C5969A0B1}"/>
              </a:ext>
            </a:extLst>
          </p:cNvPr>
          <p:cNvSpPr txBox="1"/>
          <p:nvPr/>
        </p:nvSpPr>
        <p:spPr>
          <a:xfrm>
            <a:off x="6262942" y="4229771"/>
            <a:ext cx="3937468" cy="2108269"/>
          </a:xfrm>
          <a:prstGeom prst="rect">
            <a:avLst/>
          </a:prstGeom>
          <a:ln w="38100"/>
        </p:spPr>
        <p:style>
          <a:lnRef idx="2">
            <a:schemeClr val="dk1"/>
          </a:lnRef>
          <a:fillRef idx="1">
            <a:schemeClr val="lt1"/>
          </a:fillRef>
          <a:effectRef idx="0">
            <a:schemeClr val="dk1"/>
          </a:effectRef>
          <a:fontRef idx="minor">
            <a:schemeClr val="dk1"/>
          </a:fontRef>
        </p:style>
        <p:txBody>
          <a:bodyPr wrap="square">
            <a:spAutoFit/>
          </a:bodyPr>
          <a:lstStyle/>
          <a:p>
            <a:pPr algn="l"/>
            <a:r>
              <a:rPr lang="en-US" sz="2300" b="1" dirty="0"/>
              <a:t>Visualisations</a:t>
            </a:r>
          </a:p>
          <a:p>
            <a:pPr marL="342900" indent="-342900" algn="l">
              <a:buFont typeface="Arial" panose="020B0604020202020204" pitchFamily="34" charset="0"/>
              <a:buChar char="•"/>
            </a:pPr>
            <a:r>
              <a:rPr lang="en-US" sz="1800" dirty="0"/>
              <a:t>Choropleth map</a:t>
            </a:r>
          </a:p>
          <a:p>
            <a:pPr marL="342900" indent="-342900" algn="l">
              <a:buFont typeface="Arial" panose="020B0604020202020204" pitchFamily="34" charset="0"/>
              <a:buChar char="•"/>
            </a:pPr>
            <a:r>
              <a:rPr lang="en-US" sz="1800" dirty="0"/>
              <a:t>Dasymetric map</a:t>
            </a:r>
          </a:p>
          <a:p>
            <a:pPr marL="342900" indent="-342900" algn="l">
              <a:buFont typeface="Arial" panose="020B0604020202020204" pitchFamily="34" charset="0"/>
              <a:buChar char="•"/>
            </a:pPr>
            <a:r>
              <a:rPr lang="en-US" sz="1800" dirty="0"/>
              <a:t>Dot density map</a:t>
            </a:r>
          </a:p>
          <a:p>
            <a:pPr marL="342900" indent="-342900" algn="l">
              <a:buFont typeface="Arial" panose="020B0604020202020204" pitchFamily="34" charset="0"/>
              <a:buChar char="•"/>
            </a:pPr>
            <a:r>
              <a:rPr lang="en-US" sz="1800" dirty="0"/>
              <a:t>Proportional symbol map</a:t>
            </a:r>
          </a:p>
          <a:p>
            <a:pPr marL="342900" indent="-342900" algn="l">
              <a:buFont typeface="Arial" panose="020B0604020202020204" pitchFamily="34" charset="0"/>
              <a:buChar char="•"/>
            </a:pPr>
            <a:r>
              <a:rPr lang="en-US" sz="1800" dirty="0"/>
              <a:t>Flow map</a:t>
            </a:r>
          </a:p>
          <a:p>
            <a:pPr marL="342900" indent="-342900" algn="l">
              <a:buFont typeface="Arial" panose="020B0604020202020204" pitchFamily="34" charset="0"/>
              <a:buChar char="•"/>
            </a:pPr>
            <a:r>
              <a:rPr lang="en-US" sz="1800" dirty="0"/>
              <a:t>Cartogram</a:t>
            </a:r>
          </a:p>
        </p:txBody>
      </p:sp>
    </p:spTree>
    <p:extLst>
      <p:ext uri="{BB962C8B-B14F-4D97-AF65-F5344CB8AC3E}">
        <p14:creationId xmlns:p14="http://schemas.microsoft.com/office/powerpoint/2010/main" val="47831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ie Charts Are the Worst">
            <a:extLst>
              <a:ext uri="{FF2B5EF4-FFF2-40B4-BE49-F238E27FC236}">
                <a16:creationId xmlns:a16="http://schemas.microsoft.com/office/drawing/2014/main" id="{A98C6C4E-BB3A-904F-54B9-DF2548EA2B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2" t="2690" r="859" b="3133"/>
          <a:stretch/>
        </p:blipFill>
        <p:spPr bwMode="auto">
          <a:xfrm>
            <a:off x="544630" y="2769788"/>
            <a:ext cx="5122597" cy="2516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FDBC54-2114-70F7-E0C6-D116D5BAFDA0}"/>
              </a:ext>
            </a:extLst>
          </p:cNvPr>
          <p:cNvSpPr txBox="1"/>
          <p:nvPr/>
        </p:nvSpPr>
        <p:spPr>
          <a:xfrm>
            <a:off x="291311" y="1571585"/>
            <a:ext cx="8608169" cy="400110"/>
          </a:xfrm>
          <a:prstGeom prst="rect">
            <a:avLst/>
          </a:prstGeom>
          <a:noFill/>
        </p:spPr>
        <p:txBody>
          <a:bodyPr wrap="square" rtlCol="0">
            <a:spAutoFit/>
          </a:bodyPr>
          <a:lstStyle/>
          <a:p>
            <a:pPr algn="l"/>
            <a:r>
              <a:rPr lang="en-US" sz="2000" dirty="0"/>
              <a:t>As a rule, don’t use pie charts.</a:t>
            </a:r>
          </a:p>
        </p:txBody>
      </p:sp>
      <p:pic>
        <p:nvPicPr>
          <p:cNvPr id="4098" name="Picture 2" descr="Insert pie chart on a map - Dash Python - Plotly Community Forum">
            <a:extLst>
              <a:ext uri="{FF2B5EF4-FFF2-40B4-BE49-F238E27FC236}">
                <a16:creationId xmlns:a16="http://schemas.microsoft.com/office/drawing/2014/main" id="{FF2316E1-79F1-5CBF-375E-3C32EE4D4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561595"/>
            <a:ext cx="5551370" cy="293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500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FDBC54-2114-70F7-E0C6-D116D5BAFDA0}"/>
              </a:ext>
            </a:extLst>
          </p:cNvPr>
          <p:cNvSpPr txBox="1"/>
          <p:nvPr/>
        </p:nvSpPr>
        <p:spPr>
          <a:xfrm>
            <a:off x="292764" y="1087285"/>
            <a:ext cx="10761060" cy="1015663"/>
          </a:xfrm>
          <a:prstGeom prst="rect">
            <a:avLst/>
          </a:prstGeom>
          <a:noFill/>
        </p:spPr>
        <p:txBody>
          <a:bodyPr wrap="square" rtlCol="0">
            <a:spAutoFit/>
          </a:bodyPr>
          <a:lstStyle/>
          <a:p>
            <a:r>
              <a:rPr lang="en-US" sz="2000" dirty="0"/>
              <a:t>Don’t mislead with data vis. </a:t>
            </a:r>
          </a:p>
          <a:p>
            <a:endParaRPr lang="en-US" sz="2000" dirty="0"/>
          </a:p>
          <a:p>
            <a:r>
              <a:rPr lang="en-US" sz="2000" dirty="0"/>
              <a:t>Example: the y-axis of charts should (almost always) start at zero.</a:t>
            </a:r>
          </a:p>
        </p:txBody>
      </p:sp>
      <p:pic>
        <p:nvPicPr>
          <p:cNvPr id="5122" name="Picture 2" descr="Why our column and bar charts start at zero (or below) - Datawrapper Academy">
            <a:extLst>
              <a:ext uri="{FF2B5EF4-FFF2-40B4-BE49-F238E27FC236}">
                <a16:creationId xmlns:a16="http://schemas.microsoft.com/office/drawing/2014/main" id="{542DD884-293B-E6A1-BA26-1F3DB9E14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336" y="2219977"/>
            <a:ext cx="9643328" cy="40996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F8FF633-B51F-A15F-1A9B-AC42F34E5156}"/>
              </a:ext>
            </a:extLst>
          </p:cNvPr>
          <p:cNvSpPr txBox="1"/>
          <p:nvPr/>
        </p:nvSpPr>
        <p:spPr>
          <a:xfrm>
            <a:off x="1199573" y="6343259"/>
            <a:ext cx="9643328" cy="307777"/>
          </a:xfrm>
          <a:prstGeom prst="rect">
            <a:avLst/>
          </a:prstGeom>
          <a:noFill/>
        </p:spPr>
        <p:txBody>
          <a:bodyPr wrap="square">
            <a:spAutoFit/>
          </a:bodyPr>
          <a:lstStyle/>
          <a:p>
            <a:r>
              <a:rPr lang="en-US" sz="1400" dirty="0"/>
              <a:t>Datawrapper, </a:t>
            </a:r>
            <a:r>
              <a:rPr lang="en-US" sz="1400" dirty="0">
                <a:hlinkClick r:id="rId3"/>
              </a:rPr>
              <a:t>https://academy.datawrapper.de/article/326-why-our-column-and-bar-charts-start-at-zero</a:t>
            </a:r>
            <a:r>
              <a:rPr lang="en-US" sz="1400" dirty="0"/>
              <a:t> </a:t>
            </a:r>
          </a:p>
        </p:txBody>
      </p:sp>
    </p:spTree>
    <p:extLst>
      <p:ext uri="{BB962C8B-B14F-4D97-AF65-F5344CB8AC3E}">
        <p14:creationId xmlns:p14="http://schemas.microsoft.com/office/powerpoint/2010/main" val="3338959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FDBC54-2114-70F7-E0C6-D116D5BAFDA0}"/>
              </a:ext>
            </a:extLst>
          </p:cNvPr>
          <p:cNvSpPr txBox="1"/>
          <p:nvPr/>
        </p:nvSpPr>
        <p:spPr>
          <a:xfrm>
            <a:off x="292764" y="1087285"/>
            <a:ext cx="8034372" cy="400110"/>
          </a:xfrm>
          <a:prstGeom prst="rect">
            <a:avLst/>
          </a:prstGeom>
          <a:noFill/>
        </p:spPr>
        <p:txBody>
          <a:bodyPr wrap="square" rtlCol="0">
            <a:spAutoFit/>
          </a:bodyPr>
          <a:lstStyle/>
          <a:p>
            <a:r>
              <a:rPr lang="en-US" sz="2000" dirty="0"/>
              <a:t>Maps can be utilised to mislead and distort data.</a:t>
            </a:r>
          </a:p>
        </p:txBody>
      </p:sp>
      <p:pic>
        <p:nvPicPr>
          <p:cNvPr id="2050" name="Picture 2" descr="Why President Trump's Sharpied weather map was likely a crime — and should  be - The Washington Post">
            <a:extLst>
              <a:ext uri="{FF2B5EF4-FFF2-40B4-BE49-F238E27FC236}">
                <a16:creationId xmlns:a16="http://schemas.microsoft.com/office/drawing/2014/main" id="{ED772F2C-3415-FB09-D2A9-4EF65300FA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44"/>
          <a:stretch/>
        </p:blipFill>
        <p:spPr bwMode="auto">
          <a:xfrm>
            <a:off x="2436774" y="1717800"/>
            <a:ext cx="7318451" cy="44369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2B14F6-1E65-0F0C-D49E-2DF6976700E0}"/>
              </a:ext>
            </a:extLst>
          </p:cNvPr>
          <p:cNvSpPr txBox="1"/>
          <p:nvPr/>
        </p:nvSpPr>
        <p:spPr>
          <a:xfrm>
            <a:off x="2370028" y="6154755"/>
            <a:ext cx="7451944" cy="523220"/>
          </a:xfrm>
          <a:prstGeom prst="rect">
            <a:avLst/>
          </a:prstGeom>
          <a:noFill/>
        </p:spPr>
        <p:txBody>
          <a:bodyPr wrap="square">
            <a:spAutoFit/>
          </a:bodyPr>
          <a:lstStyle/>
          <a:p>
            <a:r>
              <a:rPr lang="en-US" sz="1400" dirty="0"/>
              <a:t>The Washington Post, </a:t>
            </a:r>
            <a:r>
              <a:rPr lang="en-US" sz="1400" dirty="0">
                <a:hlinkClick r:id="rId3"/>
              </a:rPr>
              <a:t>https://www.washingtonpost.com/outlook/2019/09/06/why-president-trumps-sharpied-weather-map-was-likely-crime-should-be/</a:t>
            </a:r>
            <a:r>
              <a:rPr lang="en-US" sz="1400" dirty="0"/>
              <a:t> </a:t>
            </a:r>
          </a:p>
        </p:txBody>
      </p:sp>
    </p:spTree>
    <p:extLst>
      <p:ext uri="{BB962C8B-B14F-4D97-AF65-F5344CB8AC3E}">
        <p14:creationId xmlns:p14="http://schemas.microsoft.com/office/powerpoint/2010/main" val="1039019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FDBC54-2114-70F7-E0C6-D116D5BAFDA0}"/>
              </a:ext>
            </a:extLst>
          </p:cNvPr>
          <p:cNvSpPr txBox="1"/>
          <p:nvPr/>
        </p:nvSpPr>
        <p:spPr>
          <a:xfrm>
            <a:off x="292764" y="1087285"/>
            <a:ext cx="8875620" cy="400110"/>
          </a:xfrm>
          <a:prstGeom prst="rect">
            <a:avLst/>
          </a:prstGeom>
          <a:noFill/>
        </p:spPr>
        <p:txBody>
          <a:bodyPr wrap="square" rtlCol="0">
            <a:spAutoFit/>
          </a:bodyPr>
          <a:lstStyle/>
          <a:p>
            <a:r>
              <a:rPr lang="en-US" sz="2000" dirty="0"/>
              <a:t>Maps can be utilised to mislead and distort data.</a:t>
            </a:r>
          </a:p>
        </p:txBody>
      </p:sp>
      <p:pic>
        <p:nvPicPr>
          <p:cNvPr id="8" name="Picture 7" descr="Map&#10;&#10;Description automatically generated">
            <a:extLst>
              <a:ext uri="{FF2B5EF4-FFF2-40B4-BE49-F238E27FC236}">
                <a16:creationId xmlns:a16="http://schemas.microsoft.com/office/drawing/2014/main" id="{0B60A8A1-2310-0EAE-2F14-65049B20AC6F}"/>
              </a:ext>
            </a:extLst>
          </p:cNvPr>
          <p:cNvPicPr>
            <a:picLocks noChangeAspect="1"/>
          </p:cNvPicPr>
          <p:nvPr/>
        </p:nvPicPr>
        <p:blipFill rotWithShape="1">
          <a:blip r:embed="rId2"/>
          <a:srcRect l="2002" t="1739" r="49529" b="2518"/>
          <a:stretch/>
        </p:blipFill>
        <p:spPr>
          <a:xfrm>
            <a:off x="3087916" y="1511081"/>
            <a:ext cx="6016167" cy="5018432"/>
          </a:xfrm>
          <a:prstGeom prst="rect">
            <a:avLst/>
          </a:prstGeom>
        </p:spPr>
      </p:pic>
      <p:sp>
        <p:nvSpPr>
          <p:cNvPr id="10" name="TextBox 9">
            <a:extLst>
              <a:ext uri="{FF2B5EF4-FFF2-40B4-BE49-F238E27FC236}">
                <a16:creationId xmlns:a16="http://schemas.microsoft.com/office/drawing/2014/main" id="{8CAA42AC-A8B1-C30A-D5D7-1705737A9F44}"/>
              </a:ext>
            </a:extLst>
          </p:cNvPr>
          <p:cNvSpPr txBox="1"/>
          <p:nvPr/>
        </p:nvSpPr>
        <p:spPr>
          <a:xfrm>
            <a:off x="3252131" y="6529513"/>
            <a:ext cx="5169839" cy="304800"/>
          </a:xfrm>
          <a:prstGeom prst="rect">
            <a:avLst/>
          </a:prstGeom>
          <a:noFill/>
        </p:spPr>
        <p:txBody>
          <a:bodyPr wrap="square">
            <a:spAutoFit/>
          </a:bodyPr>
          <a:lstStyle/>
          <a:p>
            <a:r>
              <a:rPr lang="en-US" sz="1400" dirty="0">
                <a:hlinkClick r:id="rId3"/>
              </a:rPr>
              <a:t>https://twitter.com</a:t>
            </a:r>
            <a:endParaRPr lang="en-US" sz="1400" dirty="0"/>
          </a:p>
        </p:txBody>
      </p:sp>
    </p:spTree>
    <p:extLst>
      <p:ext uri="{BB962C8B-B14F-4D97-AF65-F5344CB8AC3E}">
        <p14:creationId xmlns:p14="http://schemas.microsoft.com/office/powerpoint/2010/main" val="248570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with low confidence">
            <a:extLst>
              <a:ext uri="{FF2B5EF4-FFF2-40B4-BE49-F238E27FC236}">
                <a16:creationId xmlns:a16="http://schemas.microsoft.com/office/drawing/2014/main" id="{89E85153-67B5-E35D-61DD-407768140C17}"/>
              </a:ext>
            </a:extLst>
          </p:cNvPr>
          <p:cNvPicPr>
            <a:picLocks noChangeAspect="1"/>
          </p:cNvPicPr>
          <p:nvPr/>
        </p:nvPicPr>
        <p:blipFill>
          <a:blip r:embed="rId2"/>
          <a:stretch>
            <a:fillRect/>
          </a:stretch>
        </p:blipFill>
        <p:spPr>
          <a:xfrm>
            <a:off x="2852232" y="1754926"/>
            <a:ext cx="6487535" cy="4055654"/>
          </a:xfrm>
          <a:prstGeom prst="rect">
            <a:avLst/>
          </a:prstGeom>
        </p:spPr>
      </p:pic>
      <p:sp>
        <p:nvSpPr>
          <p:cNvPr id="9" name="TextBox 8">
            <a:extLst>
              <a:ext uri="{FF2B5EF4-FFF2-40B4-BE49-F238E27FC236}">
                <a16:creationId xmlns:a16="http://schemas.microsoft.com/office/drawing/2014/main" id="{FDCD93E4-DED1-ABB9-0818-9723D2FBFE32}"/>
              </a:ext>
            </a:extLst>
          </p:cNvPr>
          <p:cNvSpPr txBox="1"/>
          <p:nvPr/>
        </p:nvSpPr>
        <p:spPr>
          <a:xfrm>
            <a:off x="3231041" y="5800996"/>
            <a:ext cx="4034287" cy="307777"/>
          </a:xfrm>
          <a:prstGeom prst="rect">
            <a:avLst/>
          </a:prstGeom>
          <a:noFill/>
        </p:spPr>
        <p:txBody>
          <a:bodyPr wrap="square">
            <a:spAutoFit/>
          </a:bodyPr>
          <a:lstStyle/>
          <a:p>
            <a:r>
              <a:rPr lang="en-US" sz="1400" dirty="0">
                <a:hlinkClick r:id="rId3"/>
              </a:rPr>
              <a:t>https://try-to-impeach-this.jetpack.ai/</a:t>
            </a:r>
            <a:r>
              <a:rPr lang="en-US" sz="1400" dirty="0"/>
              <a:t> </a:t>
            </a:r>
          </a:p>
        </p:txBody>
      </p:sp>
    </p:spTree>
    <p:extLst>
      <p:ext uri="{BB962C8B-B14F-4D97-AF65-F5344CB8AC3E}">
        <p14:creationId xmlns:p14="http://schemas.microsoft.com/office/powerpoint/2010/main" val="412889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Somewhere over the Rainbow • colorspace">
            <a:extLst>
              <a:ext uri="{FF2B5EF4-FFF2-40B4-BE49-F238E27FC236}">
                <a16:creationId xmlns:a16="http://schemas.microsoft.com/office/drawing/2014/main" id="{50060D23-0734-A78C-3421-22B0F4F397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58" t="7101"/>
          <a:stretch/>
        </p:blipFill>
        <p:spPr bwMode="auto">
          <a:xfrm>
            <a:off x="4325905" y="990539"/>
            <a:ext cx="7599877" cy="5652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6B998E-5DFF-FFDB-66E1-5E59FF38661C}"/>
              </a:ext>
            </a:extLst>
          </p:cNvPr>
          <p:cNvSpPr txBox="1"/>
          <p:nvPr/>
        </p:nvSpPr>
        <p:spPr>
          <a:xfrm>
            <a:off x="4452285" y="6488668"/>
            <a:ext cx="6099242" cy="307777"/>
          </a:xfrm>
          <a:prstGeom prst="rect">
            <a:avLst/>
          </a:prstGeom>
          <a:noFill/>
        </p:spPr>
        <p:txBody>
          <a:bodyPr wrap="square">
            <a:spAutoFit/>
          </a:bodyPr>
          <a:lstStyle/>
          <a:p>
            <a:r>
              <a:rPr lang="en-US" sz="1400" dirty="0"/>
              <a:t>colorspace, </a:t>
            </a:r>
            <a:r>
              <a:rPr lang="en-US" sz="1400" dirty="0">
                <a:hlinkClick r:id="rId3"/>
              </a:rPr>
              <a:t>https://colorspace.r-forge.r-project.org/</a:t>
            </a:r>
            <a:r>
              <a:rPr lang="en-US" sz="1400" dirty="0"/>
              <a:t> </a:t>
            </a:r>
          </a:p>
        </p:txBody>
      </p:sp>
      <p:sp>
        <p:nvSpPr>
          <p:cNvPr id="7" name="Title 1">
            <a:extLst>
              <a:ext uri="{FF2B5EF4-FFF2-40B4-BE49-F238E27FC236}">
                <a16:creationId xmlns:a16="http://schemas.microsoft.com/office/drawing/2014/main" id="{07A18573-A794-8BAF-4B08-98A659A642E0}"/>
              </a:ext>
            </a:extLst>
          </p:cNvPr>
          <p:cNvSpPr>
            <a:spLocks noGrp="1"/>
          </p:cNvSpPr>
          <p:nvPr>
            <p:ph type="title"/>
          </p:nvPr>
        </p:nvSpPr>
        <p:spPr>
          <a:xfrm>
            <a:off x="360000" y="900000"/>
            <a:ext cx="11214684" cy="481990"/>
          </a:xfrm>
        </p:spPr>
        <p:txBody>
          <a:bodyPr/>
          <a:lstStyle/>
          <a:p>
            <a:r>
              <a:rPr lang="en-US" sz="3500" dirty="0"/>
              <a:t>Palettes</a:t>
            </a:r>
            <a:br>
              <a:rPr lang="en-US" sz="3500" dirty="0"/>
            </a:br>
            <a:endParaRPr lang="en-US" sz="2800" b="0" dirty="0"/>
          </a:p>
        </p:txBody>
      </p:sp>
      <p:sp>
        <p:nvSpPr>
          <p:cNvPr id="8" name="TextBox 7">
            <a:extLst>
              <a:ext uri="{FF2B5EF4-FFF2-40B4-BE49-F238E27FC236}">
                <a16:creationId xmlns:a16="http://schemas.microsoft.com/office/drawing/2014/main" id="{1D24FC8A-F5AD-B9BA-A797-6C5D14654A3D}"/>
              </a:ext>
            </a:extLst>
          </p:cNvPr>
          <p:cNvSpPr txBox="1"/>
          <p:nvPr/>
        </p:nvSpPr>
        <p:spPr>
          <a:xfrm>
            <a:off x="298397" y="1594254"/>
            <a:ext cx="3310435" cy="1631216"/>
          </a:xfrm>
          <a:prstGeom prst="rect">
            <a:avLst/>
          </a:prstGeom>
          <a:noFill/>
        </p:spPr>
        <p:txBody>
          <a:bodyPr wrap="square" rtlCol="0">
            <a:spAutoFit/>
          </a:bodyPr>
          <a:lstStyle/>
          <a:p>
            <a:pPr algn="l"/>
            <a:r>
              <a:rPr lang="en-US" sz="2000" dirty="0"/>
              <a:t>Design palettes wisely. </a:t>
            </a:r>
          </a:p>
          <a:p>
            <a:pPr algn="l"/>
            <a:endParaRPr lang="en-US" sz="2000" dirty="0"/>
          </a:p>
          <a:p>
            <a:pPr algn="l"/>
            <a:r>
              <a:rPr lang="en-US" sz="2000" dirty="0"/>
              <a:t>Weather maps frequently utilise poorly-designed palettes.</a:t>
            </a:r>
          </a:p>
        </p:txBody>
      </p:sp>
    </p:spTree>
    <p:extLst>
      <p:ext uri="{BB962C8B-B14F-4D97-AF65-F5344CB8AC3E}">
        <p14:creationId xmlns:p14="http://schemas.microsoft.com/office/powerpoint/2010/main" val="2729003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Design Choropleth Colors &amp; Intervals | Hands-On Data Visualization">
            <a:extLst>
              <a:ext uri="{FF2B5EF4-FFF2-40B4-BE49-F238E27FC236}">
                <a16:creationId xmlns:a16="http://schemas.microsoft.com/office/drawing/2014/main" id="{4A065357-EF76-9397-CC95-FA090EE4D7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917"/>
          <a:stretch/>
        </p:blipFill>
        <p:spPr bwMode="auto">
          <a:xfrm>
            <a:off x="385364" y="2500661"/>
            <a:ext cx="11123589" cy="18566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87CFD9E-9E1F-4C97-F1D7-E8ED95D887D9}"/>
              </a:ext>
            </a:extLst>
          </p:cNvPr>
          <p:cNvSpPr txBox="1"/>
          <p:nvPr/>
        </p:nvSpPr>
        <p:spPr>
          <a:xfrm>
            <a:off x="466387" y="4747870"/>
            <a:ext cx="3517685" cy="307777"/>
          </a:xfrm>
          <a:prstGeom prst="rect">
            <a:avLst/>
          </a:prstGeom>
          <a:noFill/>
        </p:spPr>
        <p:txBody>
          <a:bodyPr wrap="square">
            <a:spAutoFit/>
          </a:bodyPr>
          <a:lstStyle/>
          <a:p>
            <a:r>
              <a:rPr lang="en-US" sz="1400" dirty="0"/>
              <a:t>ColorBrewer, </a:t>
            </a:r>
            <a:r>
              <a:rPr lang="en-US" sz="1400" dirty="0">
                <a:hlinkClick r:id="rId3"/>
              </a:rPr>
              <a:t>https://colorbrewer2.org/</a:t>
            </a:r>
            <a:r>
              <a:rPr lang="en-US" sz="1400" dirty="0"/>
              <a:t> </a:t>
            </a:r>
          </a:p>
        </p:txBody>
      </p:sp>
      <p:sp>
        <p:nvSpPr>
          <p:cNvPr id="10" name="TextBox 9">
            <a:extLst>
              <a:ext uri="{FF2B5EF4-FFF2-40B4-BE49-F238E27FC236}">
                <a16:creationId xmlns:a16="http://schemas.microsoft.com/office/drawing/2014/main" id="{01347A6A-A58A-00E8-51C0-EC8A481F04A9}"/>
              </a:ext>
            </a:extLst>
          </p:cNvPr>
          <p:cNvSpPr txBox="1"/>
          <p:nvPr/>
        </p:nvSpPr>
        <p:spPr>
          <a:xfrm>
            <a:off x="1257641" y="4252926"/>
            <a:ext cx="1533508" cy="369332"/>
          </a:xfrm>
          <a:prstGeom prst="rect">
            <a:avLst/>
          </a:prstGeom>
          <a:noFill/>
        </p:spPr>
        <p:txBody>
          <a:bodyPr wrap="square">
            <a:spAutoFit/>
          </a:bodyPr>
          <a:lstStyle/>
          <a:p>
            <a:r>
              <a:rPr lang="en-US" b="1" dirty="0"/>
              <a:t>Sequential</a:t>
            </a:r>
          </a:p>
        </p:txBody>
      </p:sp>
      <p:sp>
        <p:nvSpPr>
          <p:cNvPr id="12" name="TextBox 11">
            <a:extLst>
              <a:ext uri="{FF2B5EF4-FFF2-40B4-BE49-F238E27FC236}">
                <a16:creationId xmlns:a16="http://schemas.microsoft.com/office/drawing/2014/main" id="{6019F91C-77AD-2499-1ED1-A1ED817D7DB9}"/>
              </a:ext>
            </a:extLst>
          </p:cNvPr>
          <p:cNvSpPr txBox="1"/>
          <p:nvPr/>
        </p:nvSpPr>
        <p:spPr>
          <a:xfrm>
            <a:off x="5373273" y="4242919"/>
            <a:ext cx="1533508" cy="369332"/>
          </a:xfrm>
          <a:prstGeom prst="rect">
            <a:avLst/>
          </a:prstGeom>
          <a:noFill/>
        </p:spPr>
        <p:txBody>
          <a:bodyPr wrap="square">
            <a:spAutoFit/>
          </a:bodyPr>
          <a:lstStyle/>
          <a:p>
            <a:r>
              <a:rPr lang="en-US" b="1" dirty="0"/>
              <a:t>Diverging</a:t>
            </a:r>
          </a:p>
        </p:txBody>
      </p:sp>
      <p:sp>
        <p:nvSpPr>
          <p:cNvPr id="13" name="TextBox 12">
            <a:extLst>
              <a:ext uri="{FF2B5EF4-FFF2-40B4-BE49-F238E27FC236}">
                <a16:creationId xmlns:a16="http://schemas.microsoft.com/office/drawing/2014/main" id="{80B0B29C-168D-5C0C-ED9D-36F9F6E52266}"/>
              </a:ext>
            </a:extLst>
          </p:cNvPr>
          <p:cNvSpPr txBox="1"/>
          <p:nvPr/>
        </p:nvSpPr>
        <p:spPr>
          <a:xfrm>
            <a:off x="9304529" y="4252926"/>
            <a:ext cx="1533508" cy="369332"/>
          </a:xfrm>
          <a:prstGeom prst="rect">
            <a:avLst/>
          </a:prstGeom>
          <a:noFill/>
        </p:spPr>
        <p:txBody>
          <a:bodyPr wrap="square">
            <a:spAutoFit/>
          </a:bodyPr>
          <a:lstStyle/>
          <a:p>
            <a:r>
              <a:rPr lang="en-US" b="1" dirty="0"/>
              <a:t>Qualitative</a:t>
            </a:r>
          </a:p>
        </p:txBody>
      </p:sp>
    </p:spTree>
    <p:extLst>
      <p:ext uri="{BB962C8B-B14F-4D97-AF65-F5344CB8AC3E}">
        <p14:creationId xmlns:p14="http://schemas.microsoft.com/office/powerpoint/2010/main" val="4146068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Map Colours and Colour Blindness – The Map Room">
            <a:extLst>
              <a:ext uri="{FF2B5EF4-FFF2-40B4-BE49-F238E27FC236}">
                <a16:creationId xmlns:a16="http://schemas.microsoft.com/office/drawing/2014/main" id="{D72C5B7B-58B2-DBAA-C2C6-52DE56EF17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6" t="10476" r="777"/>
          <a:stretch/>
        </p:blipFill>
        <p:spPr bwMode="auto">
          <a:xfrm>
            <a:off x="3163743" y="952080"/>
            <a:ext cx="8762037" cy="5500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E999AFD-9D01-059D-419E-CCD397424BEA}"/>
              </a:ext>
            </a:extLst>
          </p:cNvPr>
          <p:cNvSpPr txBox="1"/>
          <p:nvPr/>
        </p:nvSpPr>
        <p:spPr>
          <a:xfrm>
            <a:off x="3083686" y="6452239"/>
            <a:ext cx="8922153" cy="307777"/>
          </a:xfrm>
          <a:prstGeom prst="rect">
            <a:avLst/>
          </a:prstGeom>
          <a:noFill/>
        </p:spPr>
        <p:txBody>
          <a:bodyPr wrap="square">
            <a:spAutoFit/>
          </a:bodyPr>
          <a:lstStyle/>
          <a:p>
            <a:r>
              <a:rPr lang="en-US" sz="1400" dirty="0"/>
              <a:t>The Map Room, </a:t>
            </a:r>
            <a:r>
              <a:rPr lang="en-US" sz="1400" dirty="0">
                <a:hlinkClick r:id="rId3"/>
              </a:rPr>
              <a:t>https://www.maproomblog.com/2016/03/map-colours-and-colour-blindness/</a:t>
            </a:r>
            <a:r>
              <a:rPr lang="en-US" sz="1400" dirty="0"/>
              <a:t> </a:t>
            </a:r>
          </a:p>
        </p:txBody>
      </p:sp>
      <p:sp>
        <p:nvSpPr>
          <p:cNvPr id="8" name="TextBox 7">
            <a:extLst>
              <a:ext uri="{FF2B5EF4-FFF2-40B4-BE49-F238E27FC236}">
                <a16:creationId xmlns:a16="http://schemas.microsoft.com/office/drawing/2014/main" id="{86AD6D85-C95C-4F11-794E-F0D38F1D7407}"/>
              </a:ext>
            </a:extLst>
          </p:cNvPr>
          <p:cNvSpPr txBox="1"/>
          <p:nvPr/>
        </p:nvSpPr>
        <p:spPr>
          <a:xfrm>
            <a:off x="520508" y="1105969"/>
            <a:ext cx="2643237" cy="707886"/>
          </a:xfrm>
          <a:prstGeom prst="rect">
            <a:avLst/>
          </a:prstGeom>
          <a:noFill/>
        </p:spPr>
        <p:txBody>
          <a:bodyPr wrap="square" rtlCol="0">
            <a:spAutoFit/>
          </a:bodyPr>
          <a:lstStyle/>
          <a:p>
            <a:pPr algn="l"/>
            <a:r>
              <a:rPr lang="en-US" sz="2000" dirty="0"/>
              <a:t>Design maps for colourblindness.</a:t>
            </a:r>
          </a:p>
        </p:txBody>
      </p:sp>
    </p:spTree>
    <p:extLst>
      <p:ext uri="{BB962C8B-B14F-4D97-AF65-F5344CB8AC3E}">
        <p14:creationId xmlns:p14="http://schemas.microsoft.com/office/powerpoint/2010/main" val="493585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DEADAA-6ADC-E39B-E8CC-C0D0F443BEE4}"/>
              </a:ext>
            </a:extLst>
          </p:cNvPr>
          <p:cNvSpPr txBox="1">
            <a:spLocks/>
          </p:cNvSpPr>
          <p:nvPr/>
        </p:nvSpPr>
        <p:spPr bwMode="auto">
          <a:xfrm>
            <a:off x="948554" y="1631468"/>
            <a:ext cx="3275298" cy="48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2400" dirty="0"/>
              <a:t>Viridis</a:t>
            </a:r>
          </a:p>
        </p:txBody>
      </p:sp>
      <p:sp>
        <p:nvSpPr>
          <p:cNvPr id="5" name="Title 1">
            <a:extLst>
              <a:ext uri="{FF2B5EF4-FFF2-40B4-BE49-F238E27FC236}">
                <a16:creationId xmlns:a16="http://schemas.microsoft.com/office/drawing/2014/main" id="{78931CF5-FB16-9B08-C72B-8F131A446E1F}"/>
              </a:ext>
            </a:extLst>
          </p:cNvPr>
          <p:cNvSpPr txBox="1">
            <a:spLocks/>
          </p:cNvSpPr>
          <p:nvPr/>
        </p:nvSpPr>
        <p:spPr bwMode="auto">
          <a:xfrm>
            <a:off x="948554" y="2120889"/>
            <a:ext cx="7467789" cy="64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2000" b="0" dirty="0"/>
              <a:t>Colourblind-friendly palettes, multiple hues, render detail well.</a:t>
            </a:r>
          </a:p>
        </p:txBody>
      </p:sp>
      <p:sp>
        <p:nvSpPr>
          <p:cNvPr id="3" name="TextBox 2">
            <a:extLst>
              <a:ext uri="{FF2B5EF4-FFF2-40B4-BE49-F238E27FC236}">
                <a16:creationId xmlns:a16="http://schemas.microsoft.com/office/drawing/2014/main" id="{BD697BFD-7B32-E15A-E551-C99AEE71E180}"/>
              </a:ext>
            </a:extLst>
          </p:cNvPr>
          <p:cNvSpPr txBox="1"/>
          <p:nvPr/>
        </p:nvSpPr>
        <p:spPr>
          <a:xfrm>
            <a:off x="1781479" y="4593361"/>
            <a:ext cx="5849372" cy="307777"/>
          </a:xfrm>
          <a:prstGeom prst="rect">
            <a:avLst/>
          </a:prstGeom>
          <a:noFill/>
        </p:spPr>
        <p:txBody>
          <a:bodyPr wrap="square">
            <a:spAutoFit/>
          </a:bodyPr>
          <a:lstStyle/>
          <a:p>
            <a:r>
              <a:rPr lang="en-US" sz="1400" dirty="0"/>
              <a:t>Matplotlib, </a:t>
            </a:r>
            <a:r>
              <a:rPr lang="en-US" sz="1400" dirty="0">
                <a:hlinkClick r:id="rId2"/>
              </a:rPr>
              <a:t>https://matplotlib.org/stable/tutorials/colors/colormaps.html</a:t>
            </a:r>
            <a:r>
              <a:rPr lang="en-US" sz="1400" dirty="0"/>
              <a:t> </a:t>
            </a:r>
          </a:p>
        </p:txBody>
      </p:sp>
      <p:pic>
        <p:nvPicPr>
          <p:cNvPr id="7170" name="Picture 2" descr="Choosing Colormaps in Matplotlib — Matplotlib 3.6.2 documentation">
            <a:extLst>
              <a:ext uri="{FF2B5EF4-FFF2-40B4-BE49-F238E27FC236}">
                <a16:creationId xmlns:a16="http://schemas.microsoft.com/office/drawing/2014/main" id="{BCE31726-41C8-8D6A-4276-147A630E9C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00" t="18919" b="15937"/>
          <a:stretch/>
        </p:blipFill>
        <p:spPr bwMode="auto">
          <a:xfrm>
            <a:off x="610571" y="2584277"/>
            <a:ext cx="10632875" cy="200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609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9"/>
            <a:ext cx="4640263" cy="685733"/>
          </a:xfrm>
        </p:spPr>
        <p:txBody>
          <a:bodyPr/>
          <a:lstStyle/>
          <a:p>
            <a:r>
              <a:rPr lang="en-GB" sz="3500" dirty="0"/>
              <a:t>Overview</a:t>
            </a:r>
          </a:p>
        </p:txBody>
      </p:sp>
      <p:sp>
        <p:nvSpPr>
          <p:cNvPr id="5" name="Text Placeholder 4" descr="Text"/>
          <p:cNvSpPr>
            <a:spLocks noGrp="1"/>
          </p:cNvSpPr>
          <p:nvPr>
            <p:ph type="body" sz="quarter" idx="13"/>
          </p:nvPr>
        </p:nvSpPr>
        <p:spPr>
          <a:xfrm>
            <a:off x="360000" y="1585732"/>
            <a:ext cx="11689246" cy="4613832"/>
          </a:xfrm>
        </p:spPr>
        <p:txBody>
          <a:bodyPr/>
          <a:lstStyle/>
          <a:p>
            <a:pPr marL="0" indent="0">
              <a:buNone/>
            </a:pPr>
            <a:r>
              <a:rPr lang="en-GB" sz="3000" dirty="0">
                <a:latin typeface="Arial" panose="020B0604020202020204" pitchFamily="34" charset="0"/>
                <a:cs typeface="Arial" panose="020B0604020202020204" pitchFamily="34" charset="0"/>
              </a:rPr>
              <a:t>The aim of the workshops is to provide an introduction to spatial data science and machine learning with Python:</a:t>
            </a:r>
          </a:p>
          <a:p>
            <a:pPr marL="0" indent="0">
              <a:buNone/>
            </a:pPr>
            <a:endParaRPr lang="en-GB" sz="3000" dirty="0">
              <a:latin typeface="Arial" panose="020B0604020202020204" pitchFamily="34" charset="0"/>
              <a:cs typeface="Arial" panose="020B0604020202020204" pitchFamily="34" charset="0"/>
            </a:endParaRPr>
          </a:p>
          <a:p>
            <a:r>
              <a:rPr lang="en-GB" sz="2500" dirty="0">
                <a:latin typeface="Arial" panose="020B0604020202020204" pitchFamily="34" charset="0"/>
                <a:cs typeface="Arial" panose="020B0604020202020204" pitchFamily="34" charset="0"/>
              </a:rPr>
              <a:t>Python programming for spatial data science</a:t>
            </a:r>
          </a:p>
          <a:p>
            <a:r>
              <a:rPr lang="en-GB" sz="2500" dirty="0">
                <a:latin typeface="Arial" panose="020B0604020202020204" pitchFamily="34" charset="0"/>
                <a:cs typeface="Arial" panose="020B0604020202020204" pitchFamily="34" charset="0"/>
              </a:rPr>
              <a:t>Spatial data, formatting</a:t>
            </a:r>
          </a:p>
          <a:p>
            <a:r>
              <a:rPr lang="en-GB" sz="2500" dirty="0">
                <a:latin typeface="Arial" panose="020B0604020202020204" pitchFamily="34" charset="0"/>
                <a:cs typeface="Arial" panose="020B0604020202020204" pitchFamily="34" charset="0"/>
              </a:rPr>
              <a:t>Data vis and mapping</a:t>
            </a:r>
          </a:p>
          <a:p>
            <a:r>
              <a:rPr lang="en-GB" sz="2500" dirty="0">
                <a:latin typeface="Arial" panose="020B0604020202020204" pitchFamily="34" charset="0"/>
                <a:cs typeface="Arial" panose="020B0604020202020204" pitchFamily="34" charset="0"/>
              </a:rPr>
              <a:t>Machine learning</a:t>
            </a:r>
          </a:p>
        </p:txBody>
      </p:sp>
    </p:spTree>
    <p:extLst>
      <p:ext uri="{BB962C8B-B14F-4D97-AF65-F5344CB8AC3E}">
        <p14:creationId xmlns:p14="http://schemas.microsoft.com/office/powerpoint/2010/main" val="1686815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CA8229-DBC5-59B9-9C7C-925234050FB7}"/>
              </a:ext>
            </a:extLst>
          </p:cNvPr>
          <p:cNvSpPr>
            <a:spLocks noGrp="1"/>
          </p:cNvSpPr>
          <p:nvPr>
            <p:ph type="title"/>
          </p:nvPr>
        </p:nvSpPr>
        <p:spPr>
          <a:xfrm>
            <a:off x="360000" y="900000"/>
            <a:ext cx="11214684" cy="587687"/>
          </a:xfrm>
        </p:spPr>
        <p:txBody>
          <a:bodyPr/>
          <a:lstStyle/>
          <a:p>
            <a:r>
              <a:rPr lang="en-US" sz="3500" dirty="0"/>
              <a:t>Coordinate Reference Systems</a:t>
            </a:r>
          </a:p>
        </p:txBody>
      </p:sp>
      <p:pic>
        <p:nvPicPr>
          <p:cNvPr id="18436" name="Picture 4" descr="CV-06 - Map Projections | GIS&amp;T Body of Knowledge">
            <a:extLst>
              <a:ext uri="{FF2B5EF4-FFF2-40B4-BE49-F238E27FC236}">
                <a16:creationId xmlns:a16="http://schemas.microsoft.com/office/drawing/2014/main" id="{6BF355D3-81C6-0125-4ED9-BE304EFD0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177" y="1487687"/>
            <a:ext cx="6462823" cy="44365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3A0F28-45BD-D901-1679-1C816077E543}"/>
              </a:ext>
            </a:extLst>
          </p:cNvPr>
          <p:cNvSpPr txBox="1"/>
          <p:nvPr/>
        </p:nvSpPr>
        <p:spPr>
          <a:xfrm>
            <a:off x="5460319" y="5924268"/>
            <a:ext cx="6280537" cy="523220"/>
          </a:xfrm>
          <a:prstGeom prst="rect">
            <a:avLst/>
          </a:prstGeom>
          <a:noFill/>
        </p:spPr>
        <p:txBody>
          <a:bodyPr wrap="square">
            <a:spAutoFit/>
          </a:bodyPr>
          <a:lstStyle/>
          <a:p>
            <a:r>
              <a:rPr lang="en-US" sz="1400" dirty="0"/>
              <a:t>GIS&amp;T Body of Knowledge, </a:t>
            </a:r>
            <a:r>
              <a:rPr lang="en-US" sz="1400" dirty="0">
                <a:hlinkClick r:id="rId3"/>
              </a:rPr>
              <a:t>https://gistbok.ucgis.org/bok-topics/2018-quarter-02/map-projections</a:t>
            </a:r>
            <a:r>
              <a:rPr lang="en-US" sz="1400" dirty="0"/>
              <a:t> </a:t>
            </a:r>
          </a:p>
        </p:txBody>
      </p:sp>
      <p:sp>
        <p:nvSpPr>
          <p:cNvPr id="7" name="TextBox 6">
            <a:extLst>
              <a:ext uri="{FF2B5EF4-FFF2-40B4-BE49-F238E27FC236}">
                <a16:creationId xmlns:a16="http://schemas.microsoft.com/office/drawing/2014/main" id="{77533496-6CA9-EA75-72C1-EA96305DD559}"/>
              </a:ext>
            </a:extLst>
          </p:cNvPr>
          <p:cNvSpPr txBox="1"/>
          <p:nvPr/>
        </p:nvSpPr>
        <p:spPr>
          <a:xfrm>
            <a:off x="292763" y="1481107"/>
            <a:ext cx="4819098" cy="3170099"/>
          </a:xfrm>
          <a:prstGeom prst="rect">
            <a:avLst/>
          </a:prstGeom>
          <a:noFill/>
        </p:spPr>
        <p:txBody>
          <a:bodyPr wrap="square" rtlCol="0">
            <a:spAutoFit/>
          </a:bodyPr>
          <a:lstStyle/>
          <a:p>
            <a:pPr algn="l"/>
            <a:r>
              <a:rPr lang="en-US" sz="2000" dirty="0"/>
              <a:t>Coordinate Reference Systems enable us to transfer three-dimensional spaces onto two-dimensional surfaces like maps.</a:t>
            </a:r>
          </a:p>
          <a:p>
            <a:pPr algn="l"/>
            <a:endParaRPr lang="en-US" sz="2000" dirty="0"/>
          </a:p>
          <a:p>
            <a:pPr algn="l"/>
            <a:r>
              <a:rPr lang="en-US" sz="2000" dirty="0"/>
              <a:t>Coordinate Reference Systems can vary from place-to-place and can be utilised for different purposes. Always ensure that your map has the correct Coordinate Reference System.</a:t>
            </a:r>
          </a:p>
        </p:txBody>
      </p:sp>
    </p:spTree>
    <p:extLst>
      <p:ext uri="{BB962C8B-B14F-4D97-AF65-F5344CB8AC3E}">
        <p14:creationId xmlns:p14="http://schemas.microsoft.com/office/powerpoint/2010/main" val="129651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D9B7FD5-56C4-CC47-8E59-EF4C249F09AD}"/>
              </a:ext>
            </a:extLst>
          </p:cNvPr>
          <p:cNvSpPr txBox="1">
            <a:spLocks/>
          </p:cNvSpPr>
          <p:nvPr/>
        </p:nvSpPr>
        <p:spPr bwMode="auto">
          <a:xfrm>
            <a:off x="359999" y="899999"/>
            <a:ext cx="4587781" cy="5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3500" dirty="0"/>
              <a:t>Mapping Techniques</a:t>
            </a:r>
          </a:p>
        </p:txBody>
      </p:sp>
      <p:pic>
        <p:nvPicPr>
          <p:cNvPr id="1034" name="Picture 10">
            <a:extLst>
              <a:ext uri="{FF2B5EF4-FFF2-40B4-BE49-F238E27FC236}">
                <a16:creationId xmlns:a16="http://schemas.microsoft.com/office/drawing/2014/main" id="{E2E3CA20-B75D-9030-7BD9-97D522475B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664" t="26981"/>
          <a:stretch/>
        </p:blipFill>
        <p:spPr bwMode="auto">
          <a:xfrm>
            <a:off x="6969740" y="790109"/>
            <a:ext cx="4496937" cy="58841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0256DE-EC96-E9E2-7CC4-BE43D0DF4C2C}"/>
              </a:ext>
            </a:extLst>
          </p:cNvPr>
          <p:cNvSpPr txBox="1"/>
          <p:nvPr/>
        </p:nvSpPr>
        <p:spPr>
          <a:xfrm>
            <a:off x="292762" y="1471612"/>
            <a:ext cx="5803237" cy="1015663"/>
          </a:xfrm>
          <a:prstGeom prst="rect">
            <a:avLst/>
          </a:prstGeom>
          <a:noFill/>
        </p:spPr>
        <p:txBody>
          <a:bodyPr wrap="square" rtlCol="0">
            <a:spAutoFit/>
          </a:bodyPr>
          <a:lstStyle/>
          <a:p>
            <a:pPr algn="l"/>
            <a:r>
              <a:rPr lang="en-US" sz="2000" dirty="0"/>
              <a:t>Spatial data can be depicted utilising a range of techniques such as choropleth maps, proportional symbol maps and dot density maps.</a:t>
            </a:r>
          </a:p>
        </p:txBody>
      </p:sp>
      <p:sp>
        <p:nvSpPr>
          <p:cNvPr id="3" name="TextBox 2">
            <a:extLst>
              <a:ext uri="{FF2B5EF4-FFF2-40B4-BE49-F238E27FC236}">
                <a16:creationId xmlns:a16="http://schemas.microsoft.com/office/drawing/2014/main" id="{2232833C-67E2-B510-3316-D10D7736A951}"/>
              </a:ext>
            </a:extLst>
          </p:cNvPr>
          <p:cNvSpPr txBox="1"/>
          <p:nvPr/>
        </p:nvSpPr>
        <p:spPr>
          <a:xfrm>
            <a:off x="6969740" y="6520406"/>
            <a:ext cx="4980960" cy="307777"/>
          </a:xfrm>
          <a:prstGeom prst="rect">
            <a:avLst/>
          </a:prstGeom>
          <a:noFill/>
        </p:spPr>
        <p:txBody>
          <a:bodyPr wrap="square">
            <a:spAutoFit/>
          </a:bodyPr>
          <a:lstStyle/>
          <a:p>
            <a:r>
              <a:rPr lang="en-US" sz="1400" dirty="0"/>
              <a:t>Jacques Bertin, </a:t>
            </a:r>
            <a:r>
              <a:rPr lang="en-US" sz="1400" dirty="0">
                <a:hlinkClick r:id="rId3"/>
              </a:rPr>
              <a:t>https://en.wikipedia.org/wiki/Jacques_Bertin</a:t>
            </a:r>
            <a:r>
              <a:rPr lang="en-US" sz="1400" dirty="0"/>
              <a:t> </a:t>
            </a:r>
          </a:p>
        </p:txBody>
      </p:sp>
    </p:spTree>
    <p:extLst>
      <p:ext uri="{BB962C8B-B14F-4D97-AF65-F5344CB8AC3E}">
        <p14:creationId xmlns:p14="http://schemas.microsoft.com/office/powerpoint/2010/main" val="3687206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874C13F-FBB6-C37A-F29E-DFD8060A0FD7}"/>
              </a:ext>
            </a:extLst>
          </p:cNvPr>
          <p:cNvSpPr txBox="1">
            <a:spLocks/>
          </p:cNvSpPr>
          <p:nvPr/>
        </p:nvSpPr>
        <p:spPr bwMode="auto">
          <a:xfrm>
            <a:off x="360000" y="900000"/>
            <a:ext cx="8999900" cy="435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2800" dirty="0"/>
              <a:t>Choropleth Maps</a:t>
            </a:r>
          </a:p>
        </p:txBody>
      </p:sp>
      <p:sp>
        <p:nvSpPr>
          <p:cNvPr id="2" name="TextBox 1">
            <a:extLst>
              <a:ext uri="{FF2B5EF4-FFF2-40B4-BE49-F238E27FC236}">
                <a16:creationId xmlns:a16="http://schemas.microsoft.com/office/drawing/2014/main" id="{7A5BAFE6-9195-B701-734B-8AC9B8FAFC97}"/>
              </a:ext>
            </a:extLst>
          </p:cNvPr>
          <p:cNvSpPr txBox="1"/>
          <p:nvPr/>
        </p:nvSpPr>
        <p:spPr>
          <a:xfrm>
            <a:off x="1349585" y="5695103"/>
            <a:ext cx="9683176" cy="307777"/>
          </a:xfrm>
          <a:prstGeom prst="rect">
            <a:avLst/>
          </a:prstGeom>
          <a:noFill/>
        </p:spPr>
        <p:txBody>
          <a:bodyPr wrap="square">
            <a:spAutoFit/>
          </a:bodyPr>
          <a:lstStyle/>
          <a:p>
            <a:r>
              <a:rPr lang="en-US" sz="1400" dirty="0"/>
              <a:t>The New York Times, </a:t>
            </a:r>
            <a:r>
              <a:rPr lang="en-US" sz="1400" dirty="0">
                <a:hlinkClick r:id="rId2"/>
              </a:rPr>
              <a:t>https://www.nytimes.com/interactive/2016/11/01/upshot/many-ways-to-map-election-results.html</a:t>
            </a:r>
            <a:r>
              <a:rPr lang="en-US" sz="1400" dirty="0"/>
              <a:t> </a:t>
            </a:r>
          </a:p>
        </p:txBody>
      </p:sp>
      <p:pic>
        <p:nvPicPr>
          <p:cNvPr id="1026" name="Picture 2" descr="There Are Many Ways to Map Election Results. We've Tried Most of Them. -  The New York Times">
            <a:extLst>
              <a:ext uri="{FF2B5EF4-FFF2-40B4-BE49-F238E27FC236}">
                <a16:creationId xmlns:a16="http://schemas.microsoft.com/office/drawing/2014/main" id="{811608A3-CC83-3BB7-A41A-1C1752360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496" y="1779545"/>
            <a:ext cx="9336073" cy="39155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58B711D-F9D5-8A7C-8D41-AA47EC0C66AE}"/>
              </a:ext>
            </a:extLst>
          </p:cNvPr>
          <p:cNvSpPr txBox="1"/>
          <p:nvPr/>
        </p:nvSpPr>
        <p:spPr>
          <a:xfrm>
            <a:off x="276223" y="1335397"/>
            <a:ext cx="11692620" cy="5170646"/>
          </a:xfrm>
          <a:prstGeom prst="rect">
            <a:avLst/>
          </a:prstGeom>
          <a:noFill/>
        </p:spPr>
        <p:txBody>
          <a:bodyPr wrap="square" rtlCol="0">
            <a:spAutoFit/>
          </a:bodyPr>
          <a:lstStyle/>
          <a:p>
            <a:pPr algn="l"/>
            <a:r>
              <a:rPr lang="en-US" sz="2000" dirty="0"/>
              <a:t>Geographic areas are shaded according to a variable.</a:t>
            </a:r>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b="1" dirty="0"/>
          </a:p>
          <a:p>
            <a:pPr algn="l"/>
            <a:endParaRPr lang="en-US" sz="2000" b="1" dirty="0"/>
          </a:p>
          <a:p>
            <a:pPr algn="l"/>
            <a:endParaRPr lang="en-US" sz="2000" b="1" dirty="0"/>
          </a:p>
          <a:p>
            <a:pPr algn="l"/>
            <a:endParaRPr lang="en-US" sz="2000" b="1" dirty="0"/>
          </a:p>
          <a:p>
            <a:pPr algn="l"/>
            <a:endParaRPr lang="en-US" sz="2000" b="1" dirty="0"/>
          </a:p>
          <a:p>
            <a:pPr algn="l"/>
            <a:endParaRPr lang="en-US" sz="1000" b="1" dirty="0"/>
          </a:p>
          <a:p>
            <a:pPr algn="l"/>
            <a:r>
              <a:rPr lang="en-US" sz="2000" b="1" dirty="0"/>
              <a:t>Note:</a:t>
            </a:r>
          </a:p>
          <a:p>
            <a:pPr marL="342900" indent="-342900" algn="l">
              <a:buFont typeface="Arial" panose="020B0604020202020204" pitchFamily="34" charset="0"/>
              <a:buChar char="•"/>
            </a:pPr>
            <a:r>
              <a:rPr lang="en-US" sz="2000" dirty="0"/>
              <a:t>Choropleth maps can be effected by the Modifiable Areal Unit Problem (MAUP).</a:t>
            </a:r>
          </a:p>
        </p:txBody>
      </p:sp>
    </p:spTree>
    <p:extLst>
      <p:ext uri="{BB962C8B-B14F-4D97-AF65-F5344CB8AC3E}">
        <p14:creationId xmlns:p14="http://schemas.microsoft.com/office/powerpoint/2010/main" val="79058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48A4770-2FE2-4911-1320-36B544575CB3}"/>
              </a:ext>
            </a:extLst>
          </p:cNvPr>
          <p:cNvSpPr txBox="1"/>
          <p:nvPr/>
        </p:nvSpPr>
        <p:spPr>
          <a:xfrm>
            <a:off x="241526" y="1062682"/>
            <a:ext cx="11708948" cy="1200329"/>
          </a:xfrm>
          <a:prstGeom prst="rect">
            <a:avLst/>
          </a:prstGeom>
          <a:noFill/>
        </p:spPr>
        <p:txBody>
          <a:bodyPr wrap="square" rtlCol="0">
            <a:spAutoFit/>
          </a:bodyPr>
          <a:lstStyle/>
          <a:p>
            <a:pPr algn="l"/>
            <a:r>
              <a:rPr lang="en-US" dirty="0"/>
              <a:t>Thematic maps can be affected by the </a:t>
            </a:r>
            <a:r>
              <a:rPr lang="en-US" b="1" dirty="0"/>
              <a:t>Modifiable Areal Unit Problem (MAUP)</a:t>
            </a:r>
            <a:r>
              <a:rPr lang="en-US" dirty="0"/>
              <a:t>, which happens when statistical data is summarised to geographic areas that can vary in terms of scale and zoning. This is known as the ‘scale effect’, in which the size of the geographic areas varies, and the ‘zoning effect’, in which the configuration of the geographic areas varies.</a:t>
            </a:r>
          </a:p>
        </p:txBody>
      </p:sp>
      <p:pic>
        <p:nvPicPr>
          <p:cNvPr id="12290" name="Picture 2" descr="Choosing a Cell Size for Point Pattern Analysis: Gun Crimes in Baltimore |  Azavea">
            <a:extLst>
              <a:ext uri="{FF2B5EF4-FFF2-40B4-BE49-F238E27FC236}">
                <a16:creationId xmlns:a16="http://schemas.microsoft.com/office/drawing/2014/main" id="{A50E9C15-D9EC-7891-08C0-41B5E30435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06" t="2342" r="6283" b="2407"/>
          <a:stretch/>
        </p:blipFill>
        <p:spPr bwMode="auto">
          <a:xfrm rot="16200000">
            <a:off x="4246109" y="-425140"/>
            <a:ext cx="3699782" cy="91870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787F8F-5D17-174A-E088-2F56E683EDAA}"/>
              </a:ext>
            </a:extLst>
          </p:cNvPr>
          <p:cNvSpPr txBox="1"/>
          <p:nvPr/>
        </p:nvSpPr>
        <p:spPr>
          <a:xfrm>
            <a:off x="1594393" y="5864402"/>
            <a:ext cx="3399740" cy="307777"/>
          </a:xfrm>
          <a:prstGeom prst="rect">
            <a:avLst/>
          </a:prstGeom>
          <a:noFill/>
        </p:spPr>
        <p:txBody>
          <a:bodyPr wrap="square">
            <a:spAutoFit/>
          </a:bodyPr>
          <a:lstStyle/>
          <a:p>
            <a:r>
              <a:rPr lang="en-US" sz="1400" dirty="0"/>
              <a:t>Azavea, </a:t>
            </a:r>
            <a:r>
              <a:rPr lang="en-US" sz="1400" dirty="0">
                <a:hlinkClick r:id="rId3"/>
              </a:rPr>
              <a:t>https://www.azavea.com/blog/</a:t>
            </a:r>
            <a:r>
              <a:rPr lang="en-US" sz="1400" dirty="0"/>
              <a:t> </a:t>
            </a:r>
          </a:p>
        </p:txBody>
      </p:sp>
    </p:spTree>
    <p:extLst>
      <p:ext uri="{BB962C8B-B14F-4D97-AF65-F5344CB8AC3E}">
        <p14:creationId xmlns:p14="http://schemas.microsoft.com/office/powerpoint/2010/main" val="2840991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CA8229-DBC5-59B9-9C7C-925234050FB7}"/>
              </a:ext>
            </a:extLst>
          </p:cNvPr>
          <p:cNvSpPr>
            <a:spLocks noGrp="1"/>
          </p:cNvSpPr>
          <p:nvPr>
            <p:ph type="title"/>
          </p:nvPr>
        </p:nvSpPr>
        <p:spPr>
          <a:xfrm>
            <a:off x="360000" y="900000"/>
            <a:ext cx="8999900" cy="521440"/>
          </a:xfrm>
        </p:spPr>
        <p:txBody>
          <a:bodyPr/>
          <a:lstStyle/>
          <a:p>
            <a:r>
              <a:rPr lang="en-US" sz="2800" dirty="0"/>
              <a:t>Dasymetric Maps</a:t>
            </a:r>
          </a:p>
        </p:txBody>
      </p:sp>
      <p:sp>
        <p:nvSpPr>
          <p:cNvPr id="2" name="TextBox 1">
            <a:extLst>
              <a:ext uri="{FF2B5EF4-FFF2-40B4-BE49-F238E27FC236}">
                <a16:creationId xmlns:a16="http://schemas.microsoft.com/office/drawing/2014/main" id="{74FE62C0-CEFE-E9B4-BD98-BE2B607920BF}"/>
              </a:ext>
            </a:extLst>
          </p:cNvPr>
          <p:cNvSpPr txBox="1"/>
          <p:nvPr/>
        </p:nvSpPr>
        <p:spPr>
          <a:xfrm>
            <a:off x="276224" y="1335397"/>
            <a:ext cx="10711566" cy="5555367"/>
          </a:xfrm>
          <a:prstGeom prst="rect">
            <a:avLst/>
          </a:prstGeom>
          <a:noFill/>
        </p:spPr>
        <p:txBody>
          <a:bodyPr wrap="square" rtlCol="0">
            <a:spAutoFit/>
          </a:bodyPr>
          <a:lstStyle/>
          <a:p>
            <a:pPr algn="l"/>
            <a:r>
              <a:rPr lang="en-US" sz="2000" dirty="0"/>
              <a:t>Ancillary information is assigned to geographic data.</a:t>
            </a:r>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b="1" dirty="0"/>
          </a:p>
          <a:p>
            <a:pPr algn="l"/>
            <a:endParaRPr lang="en-US" sz="2000" b="1" dirty="0"/>
          </a:p>
          <a:p>
            <a:pPr algn="l"/>
            <a:endParaRPr lang="en-US" sz="2000" b="1" dirty="0"/>
          </a:p>
          <a:p>
            <a:pPr algn="l"/>
            <a:endParaRPr lang="en-US" sz="2000" b="1" dirty="0"/>
          </a:p>
          <a:p>
            <a:pPr algn="l"/>
            <a:endParaRPr lang="en-US" sz="2000" b="1" dirty="0"/>
          </a:p>
          <a:p>
            <a:pPr algn="l"/>
            <a:endParaRPr lang="en-US" sz="2000" b="1" dirty="0"/>
          </a:p>
          <a:p>
            <a:pPr algn="l"/>
            <a:endParaRPr lang="en-US" sz="2000" b="1" dirty="0"/>
          </a:p>
          <a:p>
            <a:pPr algn="l"/>
            <a:endParaRPr lang="en-US" sz="2000" b="1" dirty="0"/>
          </a:p>
          <a:p>
            <a:pPr algn="l"/>
            <a:endParaRPr lang="en-US" sz="1000" b="1" dirty="0"/>
          </a:p>
          <a:p>
            <a:pPr algn="l"/>
            <a:r>
              <a:rPr lang="en-US" sz="2000" b="1" dirty="0"/>
              <a:t>Note:</a:t>
            </a:r>
          </a:p>
          <a:p>
            <a:pPr marL="342900" indent="-342900" algn="l">
              <a:buFont typeface="Arial" panose="020B0604020202020204" pitchFamily="34" charset="0"/>
              <a:buChar char="•"/>
            </a:pPr>
            <a:r>
              <a:rPr lang="en-US" sz="2000" dirty="0"/>
              <a:t>Dasymetric maps tend to be more granular than choropleth maps.</a:t>
            </a:r>
          </a:p>
        </p:txBody>
      </p:sp>
      <p:sp>
        <p:nvSpPr>
          <p:cNvPr id="3" name="TextBox 2">
            <a:extLst>
              <a:ext uri="{FF2B5EF4-FFF2-40B4-BE49-F238E27FC236}">
                <a16:creationId xmlns:a16="http://schemas.microsoft.com/office/drawing/2014/main" id="{B7BF18D0-4814-8B5E-E768-CC4477A80DB7}"/>
              </a:ext>
            </a:extLst>
          </p:cNvPr>
          <p:cNvSpPr txBox="1"/>
          <p:nvPr/>
        </p:nvSpPr>
        <p:spPr>
          <a:xfrm>
            <a:off x="1695203" y="5958000"/>
            <a:ext cx="3992538" cy="307777"/>
          </a:xfrm>
          <a:prstGeom prst="rect">
            <a:avLst/>
          </a:prstGeom>
          <a:noFill/>
        </p:spPr>
        <p:txBody>
          <a:bodyPr wrap="square">
            <a:spAutoFit/>
          </a:bodyPr>
          <a:lstStyle/>
          <a:p>
            <a:r>
              <a:rPr lang="en-US" sz="1400" dirty="0"/>
              <a:t>Emu Analytics, </a:t>
            </a:r>
            <a:r>
              <a:rPr lang="en-US" sz="1400" dirty="0">
                <a:hlinkClick r:id="rId2"/>
              </a:rPr>
              <a:t>https://www.emu-analytics.com</a:t>
            </a:r>
            <a:r>
              <a:rPr lang="en-US" sz="1400" dirty="0"/>
              <a:t> </a:t>
            </a:r>
          </a:p>
        </p:txBody>
      </p:sp>
      <p:pic>
        <p:nvPicPr>
          <p:cNvPr id="10" name="Picture 9" descr="A screenshot of a video game&#10;&#10;Description automatically generated with medium confidence">
            <a:extLst>
              <a:ext uri="{FF2B5EF4-FFF2-40B4-BE49-F238E27FC236}">
                <a16:creationId xmlns:a16="http://schemas.microsoft.com/office/drawing/2014/main" id="{ADDB4C90-FD41-8363-D8E7-007E6580CE14}"/>
              </a:ext>
            </a:extLst>
          </p:cNvPr>
          <p:cNvPicPr>
            <a:picLocks noChangeAspect="1"/>
          </p:cNvPicPr>
          <p:nvPr/>
        </p:nvPicPr>
        <p:blipFill>
          <a:blip r:embed="rId3"/>
          <a:stretch>
            <a:fillRect/>
          </a:stretch>
        </p:blipFill>
        <p:spPr>
          <a:xfrm>
            <a:off x="1781211" y="1856837"/>
            <a:ext cx="8629577" cy="4146053"/>
          </a:xfrm>
          <a:prstGeom prst="rect">
            <a:avLst/>
          </a:prstGeom>
        </p:spPr>
      </p:pic>
    </p:spTree>
    <p:extLst>
      <p:ext uri="{BB962C8B-B14F-4D97-AF65-F5344CB8AC3E}">
        <p14:creationId xmlns:p14="http://schemas.microsoft.com/office/powerpoint/2010/main" val="2145632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CA8229-DBC5-59B9-9C7C-925234050FB7}"/>
              </a:ext>
            </a:extLst>
          </p:cNvPr>
          <p:cNvSpPr>
            <a:spLocks noGrp="1"/>
          </p:cNvSpPr>
          <p:nvPr>
            <p:ph type="title"/>
          </p:nvPr>
        </p:nvSpPr>
        <p:spPr>
          <a:xfrm>
            <a:off x="360000" y="900000"/>
            <a:ext cx="8999900" cy="521890"/>
          </a:xfrm>
        </p:spPr>
        <p:txBody>
          <a:bodyPr/>
          <a:lstStyle/>
          <a:p>
            <a:r>
              <a:rPr lang="en-US" sz="2800" dirty="0"/>
              <a:t>Dot Density Maps</a:t>
            </a:r>
          </a:p>
        </p:txBody>
      </p:sp>
      <p:sp>
        <p:nvSpPr>
          <p:cNvPr id="4" name="TextBox 3">
            <a:extLst>
              <a:ext uri="{FF2B5EF4-FFF2-40B4-BE49-F238E27FC236}">
                <a16:creationId xmlns:a16="http://schemas.microsoft.com/office/drawing/2014/main" id="{152D47CE-0A38-610D-6C64-DD0D6CA5B41F}"/>
              </a:ext>
            </a:extLst>
          </p:cNvPr>
          <p:cNvSpPr txBox="1"/>
          <p:nvPr/>
        </p:nvSpPr>
        <p:spPr>
          <a:xfrm>
            <a:off x="5690529" y="6468485"/>
            <a:ext cx="5542156" cy="307777"/>
          </a:xfrm>
          <a:prstGeom prst="rect">
            <a:avLst/>
          </a:prstGeom>
          <a:noFill/>
        </p:spPr>
        <p:txBody>
          <a:bodyPr wrap="square">
            <a:spAutoFit/>
          </a:bodyPr>
          <a:lstStyle/>
          <a:p>
            <a:r>
              <a:rPr lang="en-US" sz="1400" dirty="0"/>
              <a:t>Thomas Shapter, </a:t>
            </a:r>
            <a:r>
              <a:rPr lang="en-US" sz="1400" dirty="0">
                <a:hlinkClick r:id="rId2"/>
              </a:rPr>
              <a:t>https://en.wikipedia.org/wiki/Thomas_Shapter</a:t>
            </a:r>
            <a:r>
              <a:rPr lang="en-US" sz="1400" dirty="0"/>
              <a:t> </a:t>
            </a:r>
          </a:p>
        </p:txBody>
      </p:sp>
      <p:sp>
        <p:nvSpPr>
          <p:cNvPr id="3" name="TextBox 2">
            <a:extLst>
              <a:ext uri="{FF2B5EF4-FFF2-40B4-BE49-F238E27FC236}">
                <a16:creationId xmlns:a16="http://schemas.microsoft.com/office/drawing/2014/main" id="{193C72E5-707B-5A5C-18DE-A14446F63A8C}"/>
              </a:ext>
            </a:extLst>
          </p:cNvPr>
          <p:cNvSpPr txBox="1"/>
          <p:nvPr/>
        </p:nvSpPr>
        <p:spPr>
          <a:xfrm>
            <a:off x="276223" y="1335397"/>
            <a:ext cx="5065211" cy="4093428"/>
          </a:xfrm>
          <a:prstGeom prst="rect">
            <a:avLst/>
          </a:prstGeom>
          <a:noFill/>
        </p:spPr>
        <p:txBody>
          <a:bodyPr wrap="square" rtlCol="0">
            <a:spAutoFit/>
          </a:bodyPr>
          <a:lstStyle/>
          <a:p>
            <a:pPr algn="l"/>
            <a:r>
              <a:rPr lang="en-US" sz="2000" dirty="0"/>
              <a:t>Point symbols are utilised to show spatial distributions.</a:t>
            </a:r>
          </a:p>
          <a:p>
            <a:pPr algn="l"/>
            <a:endParaRPr lang="en-US" sz="2000" dirty="0"/>
          </a:p>
          <a:p>
            <a:pPr algn="l"/>
            <a:endParaRPr lang="en-US" sz="2000" b="1" dirty="0"/>
          </a:p>
          <a:p>
            <a:pPr algn="l"/>
            <a:endParaRPr lang="en-US" sz="2000" b="1" dirty="0"/>
          </a:p>
          <a:p>
            <a:pPr algn="l"/>
            <a:endParaRPr lang="en-US" sz="2000" b="1" dirty="0"/>
          </a:p>
          <a:p>
            <a:pPr algn="l"/>
            <a:endParaRPr lang="en-US" sz="2000" b="1" dirty="0"/>
          </a:p>
          <a:p>
            <a:pPr algn="l"/>
            <a:endParaRPr lang="en-US" sz="2000" b="1" dirty="0"/>
          </a:p>
          <a:p>
            <a:pPr algn="l"/>
            <a:endParaRPr lang="en-US" sz="2000" b="1" dirty="0"/>
          </a:p>
          <a:p>
            <a:pPr algn="l"/>
            <a:endParaRPr lang="en-US" sz="2000" b="1" dirty="0"/>
          </a:p>
          <a:p>
            <a:pPr algn="l"/>
            <a:endParaRPr lang="en-US" sz="2000" b="1" dirty="0"/>
          </a:p>
          <a:p>
            <a:pPr algn="l"/>
            <a:endParaRPr lang="en-US" sz="2000" b="1" dirty="0"/>
          </a:p>
          <a:p>
            <a:pPr algn="l"/>
            <a:endParaRPr lang="en-US" sz="2000" b="1" dirty="0"/>
          </a:p>
        </p:txBody>
      </p:sp>
      <p:pic>
        <p:nvPicPr>
          <p:cNvPr id="6146" name="Picture 2">
            <a:extLst>
              <a:ext uri="{FF2B5EF4-FFF2-40B4-BE49-F238E27FC236}">
                <a16:creationId xmlns:a16="http://schemas.microsoft.com/office/drawing/2014/main" id="{556256E6-58B4-41A2-495F-BCE020324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030" y="1124234"/>
            <a:ext cx="5856408" cy="534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045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05EA8E0C-5641-E1BA-9EA8-23060602A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110" y="1421890"/>
            <a:ext cx="8686666" cy="414200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1D86AE5-DDF0-8A27-A2DC-97CB0CE00E85}"/>
              </a:ext>
            </a:extLst>
          </p:cNvPr>
          <p:cNvSpPr>
            <a:spLocks noGrp="1"/>
          </p:cNvSpPr>
          <p:nvPr>
            <p:ph type="title"/>
          </p:nvPr>
        </p:nvSpPr>
        <p:spPr>
          <a:xfrm>
            <a:off x="360000" y="900000"/>
            <a:ext cx="8999900" cy="521890"/>
          </a:xfrm>
        </p:spPr>
        <p:txBody>
          <a:bodyPr/>
          <a:lstStyle/>
          <a:p>
            <a:r>
              <a:rPr lang="en-US" sz="2800" dirty="0"/>
              <a:t>Flow Maps</a:t>
            </a:r>
          </a:p>
        </p:txBody>
      </p:sp>
      <p:sp>
        <p:nvSpPr>
          <p:cNvPr id="5" name="TextBox 4">
            <a:extLst>
              <a:ext uri="{FF2B5EF4-FFF2-40B4-BE49-F238E27FC236}">
                <a16:creationId xmlns:a16="http://schemas.microsoft.com/office/drawing/2014/main" id="{31657F21-03D3-9858-5128-9383FCA4E353}"/>
              </a:ext>
            </a:extLst>
          </p:cNvPr>
          <p:cNvSpPr txBox="1"/>
          <p:nvPr/>
        </p:nvSpPr>
        <p:spPr>
          <a:xfrm>
            <a:off x="276224" y="1335397"/>
            <a:ext cx="2823438" cy="4401205"/>
          </a:xfrm>
          <a:prstGeom prst="rect">
            <a:avLst/>
          </a:prstGeom>
          <a:noFill/>
        </p:spPr>
        <p:txBody>
          <a:bodyPr wrap="square" rtlCol="0">
            <a:spAutoFit/>
          </a:bodyPr>
          <a:lstStyle/>
          <a:p>
            <a:pPr algn="l"/>
            <a:r>
              <a:rPr lang="en-US" sz="2000" dirty="0"/>
              <a:t>Symbols are utilised to depict flows.</a:t>
            </a:r>
          </a:p>
          <a:p>
            <a:pPr algn="l"/>
            <a:endParaRPr lang="en-US" sz="2000" dirty="0"/>
          </a:p>
          <a:p>
            <a:pPr algn="l"/>
            <a:endParaRPr lang="en-US" sz="2000" dirty="0"/>
          </a:p>
          <a:p>
            <a:pPr algn="l"/>
            <a:endParaRPr lang="en-US" sz="2000" dirty="0"/>
          </a:p>
          <a:p>
            <a:pPr algn="l"/>
            <a:endParaRPr lang="en-US" sz="2000" b="1" dirty="0"/>
          </a:p>
          <a:p>
            <a:pPr algn="l"/>
            <a:endParaRPr lang="en-US" sz="2000" b="1" dirty="0"/>
          </a:p>
          <a:p>
            <a:pPr algn="l"/>
            <a:r>
              <a:rPr lang="en-US" sz="2000" b="1" dirty="0"/>
              <a:t>Note:</a:t>
            </a:r>
          </a:p>
          <a:p>
            <a:pPr marL="342900" indent="-342900" algn="l">
              <a:buFont typeface="Arial" panose="020B0604020202020204" pitchFamily="34" charset="0"/>
              <a:buChar char="•"/>
            </a:pPr>
            <a:r>
              <a:rPr lang="en-US" sz="2000" dirty="0"/>
              <a:t>There are a number of different types of flow map, some of which utilise proportionally-sized symbols.</a:t>
            </a:r>
          </a:p>
        </p:txBody>
      </p:sp>
      <p:sp>
        <p:nvSpPr>
          <p:cNvPr id="9" name="TextBox 8">
            <a:extLst>
              <a:ext uri="{FF2B5EF4-FFF2-40B4-BE49-F238E27FC236}">
                <a16:creationId xmlns:a16="http://schemas.microsoft.com/office/drawing/2014/main" id="{0AFD76DC-088E-36B6-4DC5-270AA9220CA5}"/>
              </a:ext>
            </a:extLst>
          </p:cNvPr>
          <p:cNvSpPr txBox="1"/>
          <p:nvPr/>
        </p:nvSpPr>
        <p:spPr>
          <a:xfrm>
            <a:off x="3153768" y="5586408"/>
            <a:ext cx="7510506" cy="307777"/>
          </a:xfrm>
          <a:prstGeom prst="rect">
            <a:avLst/>
          </a:prstGeom>
          <a:noFill/>
        </p:spPr>
        <p:txBody>
          <a:bodyPr wrap="square">
            <a:spAutoFit/>
          </a:bodyPr>
          <a:lstStyle/>
          <a:p>
            <a:r>
              <a:rPr lang="en-US" sz="1400" dirty="0"/>
              <a:t>Charles Joseph Minard, </a:t>
            </a:r>
            <a:r>
              <a:rPr lang="en-US" sz="1400" dirty="0">
                <a:hlinkClick r:id="rId3"/>
              </a:rPr>
              <a:t>https://en.wikipedia.org/wiki/Charles_Joseph_Minard</a:t>
            </a:r>
            <a:r>
              <a:rPr lang="en-US" sz="1400" dirty="0"/>
              <a:t> </a:t>
            </a:r>
          </a:p>
        </p:txBody>
      </p:sp>
    </p:spTree>
    <p:extLst>
      <p:ext uri="{BB962C8B-B14F-4D97-AF65-F5344CB8AC3E}">
        <p14:creationId xmlns:p14="http://schemas.microsoft.com/office/powerpoint/2010/main" val="290113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9312FE-B9EC-F0A9-DAF3-E74768B34870}"/>
              </a:ext>
            </a:extLst>
          </p:cNvPr>
          <p:cNvSpPr>
            <a:spLocks noGrp="1"/>
          </p:cNvSpPr>
          <p:nvPr>
            <p:ph type="title"/>
          </p:nvPr>
        </p:nvSpPr>
        <p:spPr>
          <a:xfrm>
            <a:off x="360000" y="900000"/>
            <a:ext cx="8999900" cy="521890"/>
          </a:xfrm>
        </p:spPr>
        <p:txBody>
          <a:bodyPr/>
          <a:lstStyle/>
          <a:p>
            <a:r>
              <a:rPr lang="en-US" sz="2800" dirty="0"/>
              <a:t>Cartograms</a:t>
            </a:r>
          </a:p>
        </p:txBody>
      </p:sp>
      <p:pic>
        <p:nvPicPr>
          <p:cNvPr id="11266" name="Picture 2" descr="Remapping the World's Population">
            <a:extLst>
              <a:ext uri="{FF2B5EF4-FFF2-40B4-BE49-F238E27FC236}">
                <a16:creationId xmlns:a16="http://schemas.microsoft.com/office/drawing/2014/main" id="{41B7B3A7-B52F-1888-DF69-9C7731CF1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586" y="2023542"/>
            <a:ext cx="8649191" cy="43606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769EA8-21A9-7FD5-2758-3AA9B2FAC5F8}"/>
              </a:ext>
            </a:extLst>
          </p:cNvPr>
          <p:cNvSpPr txBox="1"/>
          <p:nvPr/>
        </p:nvSpPr>
        <p:spPr>
          <a:xfrm>
            <a:off x="276224" y="1335397"/>
            <a:ext cx="6541266" cy="400110"/>
          </a:xfrm>
          <a:prstGeom prst="rect">
            <a:avLst/>
          </a:prstGeom>
          <a:noFill/>
        </p:spPr>
        <p:txBody>
          <a:bodyPr wrap="square" rtlCol="0">
            <a:spAutoFit/>
          </a:bodyPr>
          <a:lstStyle/>
          <a:p>
            <a:pPr algn="l"/>
            <a:r>
              <a:rPr lang="en-US" sz="2000" dirty="0"/>
              <a:t>Geographic areas are distorted to convey a variable.</a:t>
            </a:r>
          </a:p>
        </p:txBody>
      </p:sp>
      <p:sp>
        <p:nvSpPr>
          <p:cNvPr id="6" name="TextBox 5">
            <a:extLst>
              <a:ext uri="{FF2B5EF4-FFF2-40B4-BE49-F238E27FC236}">
                <a16:creationId xmlns:a16="http://schemas.microsoft.com/office/drawing/2014/main" id="{B52EB126-8DCF-F15A-9079-D8B589323B16}"/>
              </a:ext>
            </a:extLst>
          </p:cNvPr>
          <p:cNvSpPr txBox="1"/>
          <p:nvPr/>
        </p:nvSpPr>
        <p:spPr>
          <a:xfrm>
            <a:off x="276223" y="4552741"/>
            <a:ext cx="2996744" cy="1938992"/>
          </a:xfrm>
          <a:prstGeom prst="rect">
            <a:avLst/>
          </a:prstGeom>
          <a:noFill/>
        </p:spPr>
        <p:txBody>
          <a:bodyPr wrap="square">
            <a:spAutoFit/>
          </a:bodyPr>
          <a:lstStyle/>
          <a:p>
            <a:pPr algn="l"/>
            <a:r>
              <a:rPr lang="en-US" sz="2000" b="1" dirty="0"/>
              <a:t>Note:</a:t>
            </a:r>
          </a:p>
          <a:p>
            <a:pPr marL="342900" indent="-342900" algn="l">
              <a:buFont typeface="Arial" panose="020B0604020202020204" pitchFamily="34" charset="0"/>
              <a:buChar char="•"/>
            </a:pPr>
            <a:r>
              <a:rPr lang="en-US" sz="2000" dirty="0"/>
              <a:t>There are different forms of cartogram including contiguous, non-contiguous and Dorling cartograms.</a:t>
            </a:r>
          </a:p>
        </p:txBody>
      </p:sp>
      <p:sp>
        <p:nvSpPr>
          <p:cNvPr id="8" name="TextBox 7">
            <a:extLst>
              <a:ext uri="{FF2B5EF4-FFF2-40B4-BE49-F238E27FC236}">
                <a16:creationId xmlns:a16="http://schemas.microsoft.com/office/drawing/2014/main" id="{62E80F3C-D266-F28C-C2AF-36F6522F7AA1}"/>
              </a:ext>
            </a:extLst>
          </p:cNvPr>
          <p:cNvSpPr txBox="1"/>
          <p:nvPr/>
        </p:nvSpPr>
        <p:spPr>
          <a:xfrm>
            <a:off x="3192709" y="6291513"/>
            <a:ext cx="4587186" cy="307777"/>
          </a:xfrm>
          <a:prstGeom prst="rect">
            <a:avLst/>
          </a:prstGeom>
          <a:noFill/>
        </p:spPr>
        <p:txBody>
          <a:bodyPr wrap="square">
            <a:spAutoFit/>
          </a:bodyPr>
          <a:lstStyle/>
          <a:p>
            <a:r>
              <a:rPr lang="en-US" sz="1400" dirty="0"/>
              <a:t>Worldmapper, </a:t>
            </a:r>
            <a:r>
              <a:rPr lang="en-US" sz="1400" dirty="0">
                <a:hlinkClick r:id="rId3"/>
              </a:rPr>
              <a:t>https://worldmapper.org/</a:t>
            </a:r>
            <a:r>
              <a:rPr lang="en-US" sz="1400" dirty="0"/>
              <a:t> </a:t>
            </a:r>
          </a:p>
        </p:txBody>
      </p:sp>
    </p:spTree>
    <p:extLst>
      <p:ext uri="{BB962C8B-B14F-4D97-AF65-F5344CB8AC3E}">
        <p14:creationId xmlns:p14="http://schemas.microsoft.com/office/powerpoint/2010/main" val="2996356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F7558E-B088-6446-CDB3-AB75B1F67C22}"/>
              </a:ext>
            </a:extLst>
          </p:cNvPr>
          <p:cNvSpPr>
            <a:spLocks noGrp="1"/>
          </p:cNvSpPr>
          <p:nvPr>
            <p:ph type="title"/>
          </p:nvPr>
        </p:nvSpPr>
        <p:spPr>
          <a:xfrm>
            <a:off x="360000" y="900000"/>
            <a:ext cx="8999900" cy="521890"/>
          </a:xfrm>
        </p:spPr>
        <p:txBody>
          <a:bodyPr/>
          <a:lstStyle/>
          <a:p>
            <a:r>
              <a:rPr lang="en-US" sz="2800" dirty="0"/>
              <a:t>Proportional Symbol Maps</a:t>
            </a:r>
          </a:p>
        </p:txBody>
      </p:sp>
      <p:sp>
        <p:nvSpPr>
          <p:cNvPr id="5" name="TextBox 4">
            <a:extLst>
              <a:ext uri="{FF2B5EF4-FFF2-40B4-BE49-F238E27FC236}">
                <a16:creationId xmlns:a16="http://schemas.microsoft.com/office/drawing/2014/main" id="{11BBA4E3-0CC7-57BE-CD3B-B35D714C3893}"/>
              </a:ext>
            </a:extLst>
          </p:cNvPr>
          <p:cNvSpPr txBox="1"/>
          <p:nvPr/>
        </p:nvSpPr>
        <p:spPr>
          <a:xfrm>
            <a:off x="276224" y="1335397"/>
            <a:ext cx="4034286" cy="2246769"/>
          </a:xfrm>
          <a:prstGeom prst="rect">
            <a:avLst/>
          </a:prstGeom>
          <a:noFill/>
        </p:spPr>
        <p:txBody>
          <a:bodyPr wrap="square" rtlCol="0">
            <a:spAutoFit/>
          </a:bodyPr>
          <a:lstStyle/>
          <a:p>
            <a:pPr algn="l"/>
            <a:r>
              <a:rPr lang="en-US" sz="2000" dirty="0"/>
              <a:t>Symbols are sized according to a variable.</a:t>
            </a:r>
          </a:p>
          <a:p>
            <a:pPr algn="l"/>
            <a:endParaRPr lang="en-US" sz="2000" dirty="0"/>
          </a:p>
          <a:p>
            <a:pPr algn="l"/>
            <a:endParaRPr lang="en-US" sz="2000" dirty="0"/>
          </a:p>
          <a:p>
            <a:pPr algn="l"/>
            <a:endParaRPr lang="en-US" sz="2000" dirty="0"/>
          </a:p>
          <a:p>
            <a:pPr algn="l"/>
            <a:endParaRPr lang="en-US" sz="2000" dirty="0"/>
          </a:p>
          <a:p>
            <a:pPr algn="l"/>
            <a:endParaRPr lang="en-US" sz="2000" dirty="0"/>
          </a:p>
        </p:txBody>
      </p:sp>
      <p:pic>
        <p:nvPicPr>
          <p:cNvPr id="7" name="Picture 6" descr="A picture containing map&#10;&#10;Description automatically generated">
            <a:extLst>
              <a:ext uri="{FF2B5EF4-FFF2-40B4-BE49-F238E27FC236}">
                <a16:creationId xmlns:a16="http://schemas.microsoft.com/office/drawing/2014/main" id="{C027B982-69AF-93EC-C977-72FDC86A9C1B}"/>
              </a:ext>
            </a:extLst>
          </p:cNvPr>
          <p:cNvPicPr>
            <a:picLocks noChangeAspect="1"/>
          </p:cNvPicPr>
          <p:nvPr/>
        </p:nvPicPr>
        <p:blipFill>
          <a:blip r:embed="rId2"/>
          <a:stretch>
            <a:fillRect/>
          </a:stretch>
        </p:blipFill>
        <p:spPr>
          <a:xfrm>
            <a:off x="4630575" y="1993501"/>
            <a:ext cx="7285201" cy="4350404"/>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15EEF407-DBE2-100D-B43C-52806E04F8D3}"/>
              </a:ext>
            </a:extLst>
          </p:cNvPr>
          <p:cNvPicPr>
            <a:picLocks noChangeAspect="1"/>
          </p:cNvPicPr>
          <p:nvPr/>
        </p:nvPicPr>
        <p:blipFill>
          <a:blip r:embed="rId3"/>
          <a:stretch>
            <a:fillRect/>
          </a:stretch>
        </p:blipFill>
        <p:spPr>
          <a:xfrm>
            <a:off x="4630575" y="1292066"/>
            <a:ext cx="1854200" cy="990600"/>
          </a:xfrm>
          <a:prstGeom prst="rect">
            <a:avLst/>
          </a:prstGeom>
        </p:spPr>
      </p:pic>
      <p:sp>
        <p:nvSpPr>
          <p:cNvPr id="12" name="TextBox 11">
            <a:extLst>
              <a:ext uri="{FF2B5EF4-FFF2-40B4-BE49-F238E27FC236}">
                <a16:creationId xmlns:a16="http://schemas.microsoft.com/office/drawing/2014/main" id="{C3929434-C4F6-5F07-F5B8-9E6D2FE9B3D6}"/>
              </a:ext>
            </a:extLst>
          </p:cNvPr>
          <p:cNvSpPr txBox="1"/>
          <p:nvPr/>
        </p:nvSpPr>
        <p:spPr>
          <a:xfrm>
            <a:off x="4630575" y="6343905"/>
            <a:ext cx="7430046" cy="307777"/>
          </a:xfrm>
          <a:prstGeom prst="rect">
            <a:avLst/>
          </a:prstGeom>
          <a:noFill/>
        </p:spPr>
        <p:txBody>
          <a:bodyPr wrap="square">
            <a:spAutoFit/>
          </a:bodyPr>
          <a:lstStyle/>
          <a:p>
            <a:r>
              <a:rPr lang="en-US" sz="1400" dirty="0"/>
              <a:t>The New York Times, </a:t>
            </a:r>
            <a:r>
              <a:rPr lang="en-US" sz="1400" dirty="0">
                <a:hlinkClick r:id="rId4"/>
              </a:rPr>
              <a:t>https://www.nytimes.com/interactive/2021/world/covid-cases.html</a:t>
            </a:r>
            <a:r>
              <a:rPr lang="en-US" sz="1400" dirty="0"/>
              <a:t> </a:t>
            </a:r>
          </a:p>
        </p:txBody>
      </p:sp>
    </p:spTree>
    <p:extLst>
      <p:ext uri="{BB962C8B-B14F-4D97-AF65-F5344CB8AC3E}">
        <p14:creationId xmlns:p14="http://schemas.microsoft.com/office/powerpoint/2010/main" val="4261958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9312FE-B9EC-F0A9-DAF3-E74768B34870}"/>
              </a:ext>
            </a:extLst>
          </p:cNvPr>
          <p:cNvSpPr>
            <a:spLocks noGrp="1"/>
          </p:cNvSpPr>
          <p:nvPr>
            <p:ph type="title"/>
          </p:nvPr>
        </p:nvSpPr>
        <p:spPr>
          <a:xfrm>
            <a:off x="360000" y="900000"/>
            <a:ext cx="8999900" cy="521890"/>
          </a:xfrm>
        </p:spPr>
        <p:txBody>
          <a:bodyPr/>
          <a:lstStyle/>
          <a:p>
            <a:r>
              <a:rPr lang="en-US" sz="2800" dirty="0"/>
              <a:t>Small Multiple Maps</a:t>
            </a:r>
          </a:p>
        </p:txBody>
      </p:sp>
      <p:pic>
        <p:nvPicPr>
          <p:cNvPr id="6146" name="Picture 2" descr="Mapping global temperature change | Climate Lab Book">
            <a:extLst>
              <a:ext uri="{FF2B5EF4-FFF2-40B4-BE49-F238E27FC236}">
                <a16:creationId xmlns:a16="http://schemas.microsoft.com/office/drawing/2014/main" id="{9D06316B-4F92-16FD-05B7-8B85FD1FA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427" y="659364"/>
            <a:ext cx="6322441" cy="58348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B0C9D74-54DB-0E00-4FE6-6496684B795C}"/>
              </a:ext>
            </a:extLst>
          </p:cNvPr>
          <p:cNvSpPr txBox="1"/>
          <p:nvPr/>
        </p:nvSpPr>
        <p:spPr>
          <a:xfrm>
            <a:off x="4859950" y="6494219"/>
            <a:ext cx="6386918" cy="307777"/>
          </a:xfrm>
          <a:prstGeom prst="rect">
            <a:avLst/>
          </a:prstGeom>
          <a:noFill/>
        </p:spPr>
        <p:txBody>
          <a:bodyPr wrap="square">
            <a:spAutoFit/>
          </a:bodyPr>
          <a:lstStyle/>
          <a:p>
            <a:r>
              <a:rPr lang="en-US" sz="1400" dirty="0"/>
              <a:t>Ed Hawkins, </a:t>
            </a:r>
            <a:r>
              <a:rPr lang="en-US" sz="1400" dirty="0">
                <a:hlinkClick r:id="rId3"/>
              </a:rPr>
              <a:t>https://www.met.reading.ac.uk/~ed/home/index.php</a:t>
            </a:r>
            <a:r>
              <a:rPr lang="en-US" sz="1400" dirty="0"/>
              <a:t> </a:t>
            </a:r>
          </a:p>
        </p:txBody>
      </p:sp>
      <p:sp>
        <p:nvSpPr>
          <p:cNvPr id="9" name="TextBox 8">
            <a:extLst>
              <a:ext uri="{FF2B5EF4-FFF2-40B4-BE49-F238E27FC236}">
                <a16:creationId xmlns:a16="http://schemas.microsoft.com/office/drawing/2014/main" id="{16FCA936-F127-55B1-56D6-2A13A0BB5B37}"/>
              </a:ext>
            </a:extLst>
          </p:cNvPr>
          <p:cNvSpPr txBox="1"/>
          <p:nvPr/>
        </p:nvSpPr>
        <p:spPr>
          <a:xfrm>
            <a:off x="276223" y="1335397"/>
            <a:ext cx="4865932" cy="707886"/>
          </a:xfrm>
          <a:prstGeom prst="rect">
            <a:avLst/>
          </a:prstGeom>
          <a:noFill/>
        </p:spPr>
        <p:txBody>
          <a:bodyPr wrap="square" rtlCol="0">
            <a:spAutoFit/>
          </a:bodyPr>
          <a:lstStyle/>
          <a:p>
            <a:pPr algn="l"/>
            <a:r>
              <a:rPr lang="en-US" sz="2000" dirty="0"/>
              <a:t>Multiple maps in a grid for comparison.</a:t>
            </a:r>
          </a:p>
          <a:p>
            <a:pPr algn="l"/>
            <a:endParaRPr lang="en-US" sz="2000" dirty="0"/>
          </a:p>
        </p:txBody>
      </p:sp>
    </p:spTree>
    <p:extLst>
      <p:ext uri="{BB962C8B-B14F-4D97-AF65-F5344CB8AC3E}">
        <p14:creationId xmlns:p14="http://schemas.microsoft.com/office/powerpoint/2010/main" val="34809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9"/>
            <a:ext cx="4640263" cy="685733"/>
          </a:xfrm>
        </p:spPr>
        <p:txBody>
          <a:bodyPr/>
          <a:lstStyle/>
          <a:p>
            <a:r>
              <a:rPr lang="en-GB" sz="3500" dirty="0"/>
              <a:t>Schedule</a:t>
            </a:r>
          </a:p>
        </p:txBody>
      </p:sp>
      <p:sp>
        <p:nvSpPr>
          <p:cNvPr id="6" name="Text Placeholder 4" descr="Text">
            <a:extLst>
              <a:ext uri="{FF2B5EF4-FFF2-40B4-BE49-F238E27FC236}">
                <a16:creationId xmlns:a16="http://schemas.microsoft.com/office/drawing/2014/main" id="{F376E811-F635-6B6C-7829-AB342608A122}"/>
              </a:ext>
            </a:extLst>
          </p:cNvPr>
          <p:cNvSpPr>
            <a:spLocks noGrp="1"/>
          </p:cNvSpPr>
          <p:nvPr>
            <p:ph type="body" sz="quarter" idx="13"/>
          </p:nvPr>
        </p:nvSpPr>
        <p:spPr>
          <a:xfrm>
            <a:off x="359999" y="1925864"/>
            <a:ext cx="11688565" cy="4728936"/>
          </a:xfrm>
        </p:spPr>
        <p:txBody>
          <a:bodyPr/>
          <a:lstStyle/>
          <a:p>
            <a:pPr marL="0" indent="0">
              <a:buNone/>
            </a:pPr>
            <a:r>
              <a:rPr lang="en-GB" sz="2800" b="1" dirty="0"/>
              <a:t>01. Spatial Data </a:t>
            </a:r>
            <a:r>
              <a:rPr lang="en-GB" sz="2800" dirty="0"/>
              <a:t>- November 11</a:t>
            </a:r>
            <a:r>
              <a:rPr lang="en-GB" sz="2800" baseline="30000" dirty="0"/>
              <a:t>th</a:t>
            </a:r>
            <a:r>
              <a:rPr lang="en-GB" sz="2800" dirty="0"/>
              <a:t> 2022</a:t>
            </a:r>
          </a:p>
          <a:p>
            <a:pPr marL="0" indent="0">
              <a:buNone/>
            </a:pPr>
            <a:endParaRPr lang="en-GB" sz="1000" dirty="0"/>
          </a:p>
          <a:p>
            <a:pPr marL="0" indent="0">
              <a:buNone/>
            </a:pPr>
            <a:r>
              <a:rPr lang="en-GB" sz="2800" b="1" dirty="0"/>
              <a:t>02. Visualisation </a:t>
            </a:r>
            <a:r>
              <a:rPr lang="en-GB" sz="2800" dirty="0"/>
              <a:t>- November 18</a:t>
            </a:r>
            <a:r>
              <a:rPr lang="en-GB" sz="2800" baseline="30000" dirty="0"/>
              <a:t>th</a:t>
            </a:r>
            <a:r>
              <a:rPr lang="en-GB" sz="2800" dirty="0"/>
              <a:t> 2022</a:t>
            </a:r>
          </a:p>
          <a:p>
            <a:pPr>
              <a:buFontTx/>
              <a:buChar char="-"/>
            </a:pPr>
            <a:r>
              <a:rPr lang="en-GB" sz="1800" dirty="0"/>
              <a:t>Data visualisation: concepts and methods</a:t>
            </a:r>
          </a:p>
          <a:p>
            <a:pPr>
              <a:buFontTx/>
              <a:buChar char="-"/>
            </a:pPr>
            <a:r>
              <a:rPr lang="en-GB" sz="1800" dirty="0"/>
              <a:t>Mapping techniques</a:t>
            </a:r>
          </a:p>
          <a:p>
            <a:pPr>
              <a:buFontTx/>
              <a:buChar char="-"/>
            </a:pPr>
            <a:r>
              <a:rPr lang="en-GB" sz="1800" dirty="0"/>
              <a:t>Python for mapping and data visualisation</a:t>
            </a:r>
          </a:p>
          <a:p>
            <a:pPr marL="0" indent="0">
              <a:buNone/>
            </a:pPr>
            <a:endParaRPr lang="en-GB" sz="1000" dirty="0"/>
          </a:p>
          <a:p>
            <a:pPr marL="0" indent="0">
              <a:buNone/>
            </a:pPr>
            <a:r>
              <a:rPr lang="en-GB" sz="2800" b="1" dirty="0"/>
              <a:t>03. Modelling </a:t>
            </a:r>
            <a:r>
              <a:rPr lang="en-GB" sz="2800" dirty="0"/>
              <a:t>- November 25</a:t>
            </a:r>
            <a:r>
              <a:rPr lang="en-GB" sz="2800" baseline="30000" dirty="0"/>
              <a:t>th</a:t>
            </a:r>
            <a:r>
              <a:rPr lang="en-GB" sz="2800" dirty="0"/>
              <a:t> 2022 – CANCELLED (UCU STRIKES)</a:t>
            </a:r>
          </a:p>
          <a:p>
            <a:pPr marL="0" indent="0">
              <a:buNone/>
            </a:pPr>
            <a:endParaRPr lang="en-GB" sz="1000" u="sng" dirty="0"/>
          </a:p>
          <a:p>
            <a:pPr marL="0" indent="0">
              <a:buNone/>
            </a:pPr>
            <a:r>
              <a:rPr lang="en-GB" sz="2800" b="1" dirty="0"/>
              <a:t>04. Machine Learning </a:t>
            </a:r>
            <a:r>
              <a:rPr lang="en-GB" sz="2800" dirty="0"/>
              <a:t>- December 2</a:t>
            </a:r>
            <a:r>
              <a:rPr lang="en-GB" sz="2800" baseline="30000" dirty="0"/>
              <a:t>nd</a:t>
            </a:r>
            <a:r>
              <a:rPr lang="en-GB" sz="2800" dirty="0"/>
              <a:t> 2022</a:t>
            </a:r>
          </a:p>
        </p:txBody>
      </p:sp>
    </p:spTree>
    <p:extLst>
      <p:ext uri="{BB962C8B-B14F-4D97-AF65-F5344CB8AC3E}">
        <p14:creationId xmlns:p14="http://schemas.microsoft.com/office/powerpoint/2010/main" val="1584577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CA8229-DBC5-59B9-9C7C-925234050FB7}"/>
              </a:ext>
            </a:extLst>
          </p:cNvPr>
          <p:cNvSpPr>
            <a:spLocks noGrp="1"/>
          </p:cNvSpPr>
          <p:nvPr>
            <p:ph type="title"/>
          </p:nvPr>
        </p:nvSpPr>
        <p:spPr>
          <a:xfrm>
            <a:off x="360000" y="900000"/>
            <a:ext cx="11329976" cy="1368000"/>
          </a:xfrm>
        </p:spPr>
        <p:txBody>
          <a:bodyPr/>
          <a:lstStyle/>
          <a:p>
            <a:r>
              <a:rPr lang="en-US" sz="3500" dirty="0"/>
              <a:t>Data Visualisation with Python</a:t>
            </a:r>
          </a:p>
        </p:txBody>
      </p:sp>
      <p:sp>
        <p:nvSpPr>
          <p:cNvPr id="7" name="TextBox 6">
            <a:extLst>
              <a:ext uri="{FF2B5EF4-FFF2-40B4-BE49-F238E27FC236}">
                <a16:creationId xmlns:a16="http://schemas.microsoft.com/office/drawing/2014/main" id="{C420A80A-1A0F-8C50-5336-8CBA5B89D49D}"/>
              </a:ext>
            </a:extLst>
          </p:cNvPr>
          <p:cNvSpPr txBox="1"/>
          <p:nvPr/>
        </p:nvSpPr>
        <p:spPr>
          <a:xfrm>
            <a:off x="279613" y="1584000"/>
            <a:ext cx="3781693" cy="3616375"/>
          </a:xfrm>
          <a:prstGeom prst="rect">
            <a:avLst/>
          </a:prstGeom>
          <a:noFill/>
        </p:spPr>
        <p:txBody>
          <a:bodyPr wrap="square">
            <a:spAutoFit/>
          </a:bodyPr>
          <a:lstStyle/>
          <a:p>
            <a:r>
              <a:rPr lang="en-US" sz="2500" dirty="0"/>
              <a:t>Python has a range of</a:t>
            </a:r>
          </a:p>
          <a:p>
            <a:r>
              <a:rPr lang="en-US" sz="2500" dirty="0"/>
              <a:t>packages for performing</a:t>
            </a:r>
          </a:p>
          <a:p>
            <a:r>
              <a:rPr lang="en-US" sz="2500" dirty="0"/>
              <a:t>data visualisation:</a:t>
            </a:r>
            <a:br>
              <a:rPr lang="en-US" sz="2200" b="0" dirty="0"/>
            </a:br>
            <a:r>
              <a:rPr lang="en-US" sz="2200" b="0" dirty="0"/>
              <a:t> </a:t>
            </a:r>
            <a:r>
              <a:rPr lang="en-US" sz="2200" dirty="0"/>
              <a:t>- </a:t>
            </a:r>
            <a:r>
              <a:rPr lang="en-US" sz="2200" b="0" dirty="0"/>
              <a:t>Matplotlib</a:t>
            </a:r>
          </a:p>
          <a:p>
            <a:r>
              <a:rPr lang="en-US" sz="2200" dirty="0"/>
              <a:t> - Geopandas</a:t>
            </a:r>
          </a:p>
          <a:p>
            <a:r>
              <a:rPr lang="en-US" sz="2200" dirty="0"/>
              <a:t> - Seaborn</a:t>
            </a:r>
          </a:p>
          <a:p>
            <a:r>
              <a:rPr lang="en-US" sz="2200" dirty="0"/>
              <a:t> </a:t>
            </a:r>
            <a:r>
              <a:rPr lang="en-US" sz="2200" b="0" dirty="0"/>
              <a:t>- Folium</a:t>
            </a:r>
            <a:endParaRPr lang="en-US" sz="2200" dirty="0"/>
          </a:p>
          <a:p>
            <a:r>
              <a:rPr lang="en-US" sz="2200" b="0" dirty="0"/>
              <a:t> - Plotly</a:t>
            </a:r>
          </a:p>
          <a:p>
            <a:r>
              <a:rPr lang="en-US" sz="2200" dirty="0"/>
              <a:t> - Geoplotlib</a:t>
            </a:r>
          </a:p>
          <a:p>
            <a:r>
              <a:rPr lang="en-US" sz="2200" dirty="0"/>
              <a:t> - Gleam</a:t>
            </a:r>
          </a:p>
        </p:txBody>
      </p:sp>
      <p:pic>
        <p:nvPicPr>
          <p:cNvPr id="6" name="Picture 2" descr="Python (programming language) - Wikipedia">
            <a:extLst>
              <a:ext uri="{FF2B5EF4-FFF2-40B4-BE49-F238E27FC236}">
                <a16:creationId xmlns:a16="http://schemas.microsoft.com/office/drawing/2014/main" id="{0D3F2889-04FD-EF0A-90DA-B9F627AE2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31"/>
          <a:stretch/>
        </p:blipFill>
        <p:spPr bwMode="auto">
          <a:xfrm>
            <a:off x="7042068" y="1724495"/>
            <a:ext cx="4288541" cy="44347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BD73AC4-D0F5-7D4E-D47B-480E9CA1FF49}"/>
              </a:ext>
            </a:extLst>
          </p:cNvPr>
          <p:cNvSpPr txBox="1"/>
          <p:nvPr/>
        </p:nvSpPr>
        <p:spPr>
          <a:xfrm>
            <a:off x="7281081" y="6000817"/>
            <a:ext cx="2688952" cy="316888"/>
          </a:xfrm>
          <a:prstGeom prst="rect">
            <a:avLst/>
          </a:prstGeom>
          <a:noFill/>
        </p:spPr>
        <p:txBody>
          <a:bodyPr wrap="square">
            <a:spAutoFit/>
          </a:bodyPr>
          <a:lstStyle/>
          <a:p>
            <a:r>
              <a:rPr lang="en-US" sz="1400" dirty="0">
                <a:hlinkClick r:id="rId3"/>
              </a:rPr>
              <a:t>https://www.python.org/</a:t>
            </a:r>
            <a:r>
              <a:rPr lang="en-US" sz="1400" dirty="0"/>
              <a:t> </a:t>
            </a:r>
          </a:p>
        </p:txBody>
      </p:sp>
    </p:spTree>
    <p:extLst>
      <p:ext uri="{BB962C8B-B14F-4D97-AF65-F5344CB8AC3E}">
        <p14:creationId xmlns:p14="http://schemas.microsoft.com/office/powerpoint/2010/main" val="3718837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GitHub - matplotlib/matplotlib: matplotlib: plotting with Python">
            <a:extLst>
              <a:ext uri="{FF2B5EF4-FFF2-40B4-BE49-F238E27FC236}">
                <a16:creationId xmlns:a16="http://schemas.microsoft.com/office/drawing/2014/main" id="{D56AD5D1-F3F7-E174-7DF4-7578C4479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49" y="1067594"/>
            <a:ext cx="4819651" cy="11550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54E124B-FCDD-681E-512D-3386D87985A2}"/>
              </a:ext>
            </a:extLst>
          </p:cNvPr>
          <p:cNvSpPr txBox="1"/>
          <p:nvPr/>
        </p:nvSpPr>
        <p:spPr>
          <a:xfrm>
            <a:off x="383179" y="2476894"/>
            <a:ext cx="6734476" cy="400110"/>
          </a:xfrm>
          <a:prstGeom prst="rect">
            <a:avLst/>
          </a:prstGeom>
          <a:noFill/>
        </p:spPr>
        <p:txBody>
          <a:bodyPr wrap="square">
            <a:spAutoFit/>
          </a:bodyPr>
          <a:lstStyle/>
          <a:p>
            <a:r>
              <a:rPr lang="en-US" sz="2000" b="0" dirty="0"/>
              <a:t>A Python package for data visualisation and mapping</a:t>
            </a:r>
            <a:endParaRPr lang="en-US" sz="2000" dirty="0"/>
          </a:p>
        </p:txBody>
      </p:sp>
      <p:sp>
        <p:nvSpPr>
          <p:cNvPr id="14" name="TextBox 13">
            <a:extLst>
              <a:ext uri="{FF2B5EF4-FFF2-40B4-BE49-F238E27FC236}">
                <a16:creationId xmlns:a16="http://schemas.microsoft.com/office/drawing/2014/main" id="{F7E8B302-5CE5-09FE-CFAA-1E10E99F5433}"/>
              </a:ext>
            </a:extLst>
          </p:cNvPr>
          <p:cNvSpPr txBox="1"/>
          <p:nvPr/>
        </p:nvSpPr>
        <p:spPr>
          <a:xfrm>
            <a:off x="1182620" y="2164068"/>
            <a:ext cx="2045098" cy="307777"/>
          </a:xfrm>
          <a:prstGeom prst="rect">
            <a:avLst/>
          </a:prstGeom>
          <a:noFill/>
        </p:spPr>
        <p:txBody>
          <a:bodyPr wrap="square">
            <a:spAutoFit/>
          </a:bodyPr>
          <a:lstStyle/>
          <a:p>
            <a:r>
              <a:rPr lang="en-US" sz="1400" dirty="0">
                <a:hlinkClick r:id="rId3"/>
              </a:rPr>
              <a:t>https://matplotlib.org/</a:t>
            </a:r>
            <a:r>
              <a:rPr lang="en-US" sz="1400" dirty="0"/>
              <a:t> </a:t>
            </a:r>
          </a:p>
        </p:txBody>
      </p:sp>
      <p:pic>
        <p:nvPicPr>
          <p:cNvPr id="28674" name="Picture 2" descr="folium">
            <a:extLst>
              <a:ext uri="{FF2B5EF4-FFF2-40B4-BE49-F238E27FC236}">
                <a16:creationId xmlns:a16="http://schemas.microsoft.com/office/drawing/2014/main" id="{9AFA18C8-4BF0-6255-4C6B-606CF2D3E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0824" y="2371537"/>
            <a:ext cx="1385519" cy="13855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A65FF5-E6A4-59FF-D599-C33527C11D85}"/>
              </a:ext>
            </a:extLst>
          </p:cNvPr>
          <p:cNvSpPr txBox="1"/>
          <p:nvPr/>
        </p:nvSpPr>
        <p:spPr>
          <a:xfrm>
            <a:off x="8864290" y="3153362"/>
            <a:ext cx="2631024" cy="523220"/>
          </a:xfrm>
          <a:prstGeom prst="rect">
            <a:avLst/>
          </a:prstGeom>
          <a:noFill/>
        </p:spPr>
        <p:txBody>
          <a:bodyPr wrap="square">
            <a:spAutoFit/>
          </a:bodyPr>
          <a:lstStyle/>
          <a:p>
            <a:r>
              <a:rPr lang="en-US" sz="1400" dirty="0">
                <a:hlinkClick r:id="rId5"/>
              </a:rPr>
              <a:t>https://python-visualization.github.io/folium/</a:t>
            </a:r>
            <a:r>
              <a:rPr lang="en-US" sz="1400" dirty="0"/>
              <a:t> </a:t>
            </a:r>
          </a:p>
        </p:txBody>
      </p:sp>
      <p:sp>
        <p:nvSpPr>
          <p:cNvPr id="5" name="TextBox 4">
            <a:extLst>
              <a:ext uri="{FF2B5EF4-FFF2-40B4-BE49-F238E27FC236}">
                <a16:creationId xmlns:a16="http://schemas.microsoft.com/office/drawing/2014/main" id="{A50B9953-614D-2116-9A68-5E0107C5017C}"/>
              </a:ext>
            </a:extLst>
          </p:cNvPr>
          <p:cNvSpPr txBox="1"/>
          <p:nvPr/>
        </p:nvSpPr>
        <p:spPr>
          <a:xfrm>
            <a:off x="7628725" y="3676582"/>
            <a:ext cx="4422904" cy="707886"/>
          </a:xfrm>
          <a:prstGeom prst="rect">
            <a:avLst/>
          </a:prstGeom>
          <a:noFill/>
        </p:spPr>
        <p:txBody>
          <a:bodyPr wrap="square">
            <a:spAutoFit/>
          </a:bodyPr>
          <a:lstStyle/>
          <a:p>
            <a:pPr algn="ctr"/>
            <a:r>
              <a:rPr lang="en-US" sz="2000" b="0" dirty="0"/>
              <a:t>Folium: A Python package for interactive mapping</a:t>
            </a:r>
            <a:endParaRPr lang="en-US" sz="2000" dirty="0"/>
          </a:p>
        </p:txBody>
      </p:sp>
      <p:pic>
        <p:nvPicPr>
          <p:cNvPr id="28676" name="Picture 4" descr="GitHub - mwaskom/seaborn: Statistical data visualization in Python">
            <a:extLst>
              <a:ext uri="{FF2B5EF4-FFF2-40B4-BE49-F238E27FC236}">
                <a16:creationId xmlns:a16="http://schemas.microsoft.com/office/drawing/2014/main" id="{EF82B48E-7B61-F5BD-3B7A-6B6F76175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5539" y="4129842"/>
            <a:ext cx="4382116" cy="12520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854FEEB-D909-22F8-EA5C-2A9D6B75C6CB}"/>
              </a:ext>
            </a:extLst>
          </p:cNvPr>
          <p:cNvSpPr txBox="1"/>
          <p:nvPr/>
        </p:nvSpPr>
        <p:spPr>
          <a:xfrm>
            <a:off x="2735539" y="5225592"/>
            <a:ext cx="3050381" cy="307777"/>
          </a:xfrm>
          <a:prstGeom prst="rect">
            <a:avLst/>
          </a:prstGeom>
          <a:noFill/>
        </p:spPr>
        <p:txBody>
          <a:bodyPr wrap="square">
            <a:spAutoFit/>
          </a:bodyPr>
          <a:lstStyle/>
          <a:p>
            <a:r>
              <a:rPr lang="en-US" sz="1400" dirty="0">
                <a:hlinkClick r:id="rId7"/>
              </a:rPr>
              <a:t>https://seaborn.pydata.org/</a:t>
            </a:r>
            <a:r>
              <a:rPr lang="en-US" sz="1400" dirty="0"/>
              <a:t> </a:t>
            </a:r>
          </a:p>
        </p:txBody>
      </p:sp>
      <p:sp>
        <p:nvSpPr>
          <p:cNvPr id="8" name="TextBox 7">
            <a:extLst>
              <a:ext uri="{FF2B5EF4-FFF2-40B4-BE49-F238E27FC236}">
                <a16:creationId xmlns:a16="http://schemas.microsoft.com/office/drawing/2014/main" id="{00053179-D77C-E277-1C8E-3B5357B09BAE}"/>
              </a:ext>
            </a:extLst>
          </p:cNvPr>
          <p:cNvSpPr txBox="1"/>
          <p:nvPr/>
        </p:nvSpPr>
        <p:spPr>
          <a:xfrm>
            <a:off x="2405192" y="5649351"/>
            <a:ext cx="5183215" cy="707886"/>
          </a:xfrm>
          <a:prstGeom prst="rect">
            <a:avLst/>
          </a:prstGeom>
          <a:noFill/>
        </p:spPr>
        <p:txBody>
          <a:bodyPr wrap="square">
            <a:spAutoFit/>
          </a:bodyPr>
          <a:lstStyle/>
          <a:p>
            <a:pPr algn="ctr"/>
            <a:r>
              <a:rPr lang="en-US" sz="2000" b="0" dirty="0"/>
              <a:t>A Python package for data visualisation based on Matplotlib</a:t>
            </a:r>
            <a:endParaRPr lang="en-US" sz="2000" dirty="0"/>
          </a:p>
        </p:txBody>
      </p:sp>
    </p:spTree>
    <p:extLst>
      <p:ext uri="{BB962C8B-B14F-4D97-AF65-F5344CB8AC3E}">
        <p14:creationId xmlns:p14="http://schemas.microsoft.com/office/powerpoint/2010/main" val="607386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8A8F93-245C-5684-C0AB-0B43954D1942}"/>
              </a:ext>
            </a:extLst>
          </p:cNvPr>
          <p:cNvSpPr>
            <a:spLocks noGrp="1"/>
          </p:cNvSpPr>
          <p:nvPr>
            <p:ph type="title"/>
          </p:nvPr>
        </p:nvSpPr>
        <p:spPr>
          <a:xfrm>
            <a:off x="360000" y="899999"/>
            <a:ext cx="8999900" cy="539334"/>
          </a:xfrm>
        </p:spPr>
        <p:txBody>
          <a:bodyPr/>
          <a:lstStyle/>
          <a:p>
            <a:r>
              <a:rPr lang="en-US" sz="3000" dirty="0"/>
              <a:t>Python, Git and Jupyter Notebooks</a:t>
            </a:r>
          </a:p>
        </p:txBody>
      </p:sp>
      <p:sp>
        <p:nvSpPr>
          <p:cNvPr id="3" name="Text Placeholder 2">
            <a:extLst>
              <a:ext uri="{FF2B5EF4-FFF2-40B4-BE49-F238E27FC236}">
                <a16:creationId xmlns:a16="http://schemas.microsoft.com/office/drawing/2014/main" id="{E339B3F8-74E8-AD79-3A0A-210421B17230}"/>
              </a:ext>
            </a:extLst>
          </p:cNvPr>
          <p:cNvSpPr>
            <a:spLocks noGrp="1"/>
          </p:cNvSpPr>
          <p:nvPr>
            <p:ph type="body" sz="quarter" idx="13"/>
          </p:nvPr>
        </p:nvSpPr>
        <p:spPr>
          <a:xfrm>
            <a:off x="324128" y="1583999"/>
            <a:ext cx="11605935" cy="5160643"/>
          </a:xfrm>
        </p:spPr>
        <p:txBody>
          <a:bodyPr/>
          <a:lstStyle/>
          <a:p>
            <a:pPr>
              <a:lnSpc>
                <a:spcPct val="150000"/>
              </a:lnSpc>
            </a:pPr>
            <a:r>
              <a:rPr lang="en-US" sz="1800" dirty="0"/>
              <a:t>If Jupyter is not already installed, download Anaconda (</a:t>
            </a:r>
            <a:r>
              <a:rPr lang="en-US" sz="1800" dirty="0">
                <a:hlinkClick r:id="rId2"/>
              </a:rPr>
              <a:t>https://www.anaconda.com/</a:t>
            </a:r>
            <a:r>
              <a:rPr lang="en-US" sz="1800" dirty="0"/>
              <a:t>) and install Jupyter Notebook or you can install it from the Terminal app with pip:</a:t>
            </a:r>
          </a:p>
          <a:p>
            <a:pPr marL="0" indent="0">
              <a:buNone/>
            </a:pPr>
            <a:r>
              <a:rPr lang="en-GB" sz="1800" dirty="0">
                <a:solidFill>
                  <a:schemeClr val="bg1"/>
                </a:solidFill>
                <a:latin typeface="Monaco" pitchFamily="2" charset="77"/>
              </a:rPr>
              <a:t>  </a:t>
            </a:r>
            <a:r>
              <a:rPr lang="en-GB" sz="1800" dirty="0">
                <a:solidFill>
                  <a:schemeClr val="bg1"/>
                </a:solidFill>
                <a:highlight>
                  <a:srgbClr val="000000"/>
                </a:highlight>
                <a:latin typeface="Monaco" pitchFamily="2" charset="77"/>
              </a:rPr>
              <a:t>pip </a:t>
            </a:r>
            <a:r>
              <a:rPr lang="en-GB" sz="1800" dirty="0">
                <a:solidFill>
                  <a:schemeClr val="bg1"/>
                </a:solidFill>
                <a:effectLst/>
                <a:highlight>
                  <a:srgbClr val="000000"/>
                </a:highlight>
                <a:latin typeface="Monaco" pitchFamily="2" charset="77"/>
              </a:rPr>
              <a:t>install </a:t>
            </a:r>
            <a:r>
              <a:rPr lang="en-GB" sz="1800" dirty="0">
                <a:solidFill>
                  <a:schemeClr val="bg1"/>
                </a:solidFill>
                <a:highlight>
                  <a:srgbClr val="000000"/>
                </a:highlight>
                <a:latin typeface="Monaco" pitchFamily="2" charset="77"/>
              </a:rPr>
              <a:t>notebook</a:t>
            </a:r>
            <a:endParaRPr lang="en-US" sz="1800" dirty="0">
              <a:solidFill>
                <a:schemeClr val="bg1"/>
              </a:solidFill>
              <a:highlight>
                <a:srgbClr val="000000"/>
              </a:highlight>
              <a:latin typeface="Monaco" pitchFamily="2" charset="77"/>
            </a:endParaRPr>
          </a:p>
          <a:p>
            <a:pPr marL="0" indent="0">
              <a:buNone/>
            </a:pPr>
            <a:endParaRPr lang="en-US" sz="1800" b="1" dirty="0"/>
          </a:p>
          <a:p>
            <a:r>
              <a:rPr lang="en-US" sz="1800" dirty="0"/>
              <a:t>Set the working directory from the Terminal app or in the Terminal in Jupyter Notebook.</a:t>
            </a:r>
            <a:r>
              <a:rPr lang="en-US" sz="1800" dirty="0">
                <a:solidFill>
                  <a:schemeClr val="bg1"/>
                </a:solidFill>
                <a:highlight>
                  <a:srgbClr val="000000"/>
                </a:highlight>
                <a:latin typeface="Monaco" pitchFamily="2" charset="77"/>
              </a:rPr>
              <a:t>	</a:t>
            </a:r>
          </a:p>
          <a:p>
            <a:pPr marL="0" indent="0">
              <a:buNone/>
            </a:pPr>
            <a:endParaRPr lang="en-US" sz="1800" b="1" dirty="0"/>
          </a:p>
          <a:p>
            <a:r>
              <a:rPr lang="en-US" sz="1800" dirty="0"/>
              <a:t>Clone the workshop repo from Github using Git:</a:t>
            </a:r>
          </a:p>
          <a:p>
            <a:pPr marL="0" indent="0">
              <a:buNone/>
            </a:pPr>
            <a:r>
              <a:rPr lang="en-GB" sz="1800" dirty="0">
                <a:solidFill>
                  <a:schemeClr val="bg1"/>
                </a:solidFill>
                <a:latin typeface="Monaco" pitchFamily="2" charset="77"/>
              </a:rPr>
              <a:t>  </a:t>
            </a:r>
            <a:r>
              <a:rPr lang="en-GB" sz="1800" dirty="0">
                <a:solidFill>
                  <a:schemeClr val="bg1"/>
                </a:solidFill>
                <a:effectLst/>
                <a:highlight>
                  <a:srgbClr val="000000"/>
                </a:highlight>
                <a:latin typeface="Monaco" pitchFamily="2" charset="77"/>
              </a:rPr>
              <a:t>git clone https://</a:t>
            </a:r>
            <a:r>
              <a:rPr lang="en-GB" sz="1800" dirty="0" err="1">
                <a:solidFill>
                  <a:schemeClr val="bg1"/>
                </a:solidFill>
                <a:effectLst/>
                <a:highlight>
                  <a:srgbClr val="000000"/>
                </a:highlight>
                <a:latin typeface="Monaco" pitchFamily="2" charset="77"/>
              </a:rPr>
              <a:t>github.com</a:t>
            </a:r>
            <a:r>
              <a:rPr lang="en-GB" sz="1800" dirty="0">
                <a:solidFill>
                  <a:schemeClr val="bg1"/>
                </a:solidFill>
                <a:effectLst/>
                <a:highlight>
                  <a:srgbClr val="000000"/>
                </a:highlight>
                <a:latin typeface="Monaco" pitchFamily="2" charset="77"/>
              </a:rPr>
              <a:t>/</a:t>
            </a:r>
            <a:r>
              <a:rPr lang="en-GB" sz="1800" dirty="0" err="1">
                <a:solidFill>
                  <a:schemeClr val="bg1"/>
                </a:solidFill>
                <a:effectLst/>
                <a:highlight>
                  <a:srgbClr val="000000"/>
                </a:highlight>
                <a:latin typeface="Monaco" pitchFamily="2" charset="77"/>
              </a:rPr>
              <a:t>lbuk</a:t>
            </a:r>
            <a:r>
              <a:rPr lang="en-GB" sz="1800" dirty="0">
                <a:solidFill>
                  <a:schemeClr val="bg1"/>
                </a:solidFill>
                <a:effectLst/>
                <a:highlight>
                  <a:srgbClr val="000000"/>
                </a:highlight>
                <a:latin typeface="Monaco" pitchFamily="2" charset="77"/>
              </a:rPr>
              <a:t>/UD_Intro_SDSML2022</a:t>
            </a:r>
            <a:endParaRPr lang="en-US" sz="1800" dirty="0">
              <a:solidFill>
                <a:schemeClr val="bg1"/>
              </a:solidFill>
              <a:highlight>
                <a:srgbClr val="000000"/>
              </a:highlight>
              <a:latin typeface="Monaco" pitchFamily="2" charset="77"/>
            </a:endParaRPr>
          </a:p>
          <a:p>
            <a:pPr marL="0" indent="0">
              <a:buNone/>
            </a:pPr>
            <a:endParaRPr lang="en-US" sz="1800" dirty="0"/>
          </a:p>
          <a:p>
            <a:r>
              <a:rPr lang="en-US" sz="1800" dirty="0"/>
              <a:t>Launch Jupyter Notebook:</a:t>
            </a:r>
          </a:p>
          <a:p>
            <a:pPr marL="0" indent="0">
              <a:buNone/>
            </a:pPr>
            <a:r>
              <a:rPr lang="en-US" sz="1800" dirty="0">
                <a:solidFill>
                  <a:schemeClr val="bg1"/>
                </a:solidFill>
                <a:latin typeface="Monaco" pitchFamily="2" charset="77"/>
              </a:rPr>
              <a:t>  </a:t>
            </a:r>
            <a:r>
              <a:rPr lang="en-US" sz="1800" dirty="0" err="1">
                <a:solidFill>
                  <a:schemeClr val="bg1"/>
                </a:solidFill>
                <a:highlight>
                  <a:srgbClr val="000000"/>
                </a:highlight>
                <a:latin typeface="Monaco" pitchFamily="2" charset="77"/>
              </a:rPr>
              <a:t>jupyter</a:t>
            </a:r>
            <a:r>
              <a:rPr lang="en-US" sz="1800" dirty="0">
                <a:solidFill>
                  <a:schemeClr val="bg1"/>
                </a:solidFill>
                <a:highlight>
                  <a:srgbClr val="000000"/>
                </a:highlight>
                <a:latin typeface="Monaco" pitchFamily="2" charset="77"/>
              </a:rPr>
              <a:t> notebook</a:t>
            </a:r>
          </a:p>
          <a:p>
            <a:pPr marL="0" indent="0">
              <a:buNone/>
            </a:pPr>
            <a:endParaRPr lang="en-US" sz="1800" dirty="0">
              <a:latin typeface="Monaco" pitchFamily="2" charset="77"/>
            </a:endParaRPr>
          </a:p>
          <a:p>
            <a:r>
              <a:rPr lang="en-US" sz="1800" dirty="0">
                <a:latin typeface="Arial" panose="020B0604020202020204" pitchFamily="34" charset="0"/>
                <a:cs typeface="Arial" panose="020B0604020202020204" pitchFamily="34" charset="0"/>
              </a:rPr>
              <a:t>Select the </a:t>
            </a:r>
            <a:r>
              <a:rPr lang="en-US" sz="1800" b="1" dirty="0">
                <a:latin typeface="Arial" panose="020B0604020202020204" pitchFamily="34" charset="0"/>
                <a:cs typeface="Arial" panose="020B0604020202020204" pitchFamily="34" charset="0"/>
              </a:rPr>
              <a:t>02_visualisation</a:t>
            </a:r>
            <a:r>
              <a:rPr lang="en-US" sz="1800" dirty="0">
                <a:latin typeface="Arial" panose="020B0604020202020204" pitchFamily="34" charset="0"/>
                <a:cs typeface="Arial" panose="020B0604020202020204" pitchFamily="34" charset="0"/>
              </a:rPr>
              <a:t> folder, the </a:t>
            </a:r>
            <a:r>
              <a:rPr lang="en-US" sz="1800" b="1" dirty="0">
                <a:latin typeface="Arial" panose="020B0604020202020204" pitchFamily="34" charset="0"/>
                <a:cs typeface="Arial" panose="020B0604020202020204" pitchFamily="34" charset="0"/>
              </a:rPr>
              <a:t>notebook</a:t>
            </a:r>
            <a:r>
              <a:rPr lang="en-US" sz="1800" dirty="0">
                <a:latin typeface="Arial" panose="020B0604020202020204" pitchFamily="34" charset="0"/>
                <a:cs typeface="Arial" panose="020B0604020202020204" pitchFamily="34" charset="0"/>
              </a:rPr>
              <a:t> folder and the </a:t>
            </a:r>
            <a:r>
              <a:rPr lang="en-US" sz="1800" b="1" dirty="0">
                <a:latin typeface="Arial" panose="020B0604020202020204" pitchFamily="34" charset="0"/>
                <a:cs typeface="Arial" panose="020B0604020202020204" pitchFamily="34" charset="0"/>
              </a:rPr>
              <a:t>02_notebook.ipynb</a:t>
            </a:r>
            <a:r>
              <a:rPr lang="en-US" sz="1800" dirty="0">
                <a:latin typeface="Arial" panose="020B0604020202020204" pitchFamily="34" charset="0"/>
                <a:cs typeface="Arial" panose="020B0604020202020204" pitchFamily="34" charset="0"/>
              </a:rPr>
              <a:t> file</a:t>
            </a:r>
          </a:p>
        </p:txBody>
      </p:sp>
    </p:spTree>
    <p:extLst>
      <p:ext uri="{BB962C8B-B14F-4D97-AF65-F5344CB8AC3E}">
        <p14:creationId xmlns:p14="http://schemas.microsoft.com/office/powerpoint/2010/main" val="1567580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5847977-BB3A-36DE-77D9-7AA509BE8C19}"/>
              </a:ext>
            </a:extLst>
          </p:cNvPr>
          <p:cNvSpPr>
            <a:spLocks noGrp="1"/>
          </p:cNvSpPr>
          <p:nvPr>
            <p:ph type="title"/>
          </p:nvPr>
        </p:nvSpPr>
        <p:spPr>
          <a:xfrm>
            <a:off x="360000" y="1496899"/>
            <a:ext cx="11260500" cy="5146969"/>
          </a:xfrm>
        </p:spPr>
        <p:txBody>
          <a:bodyPr/>
          <a:lstStyle/>
          <a:p>
            <a:pPr>
              <a:lnSpc>
                <a:spcPct val="100000"/>
              </a:lnSpc>
            </a:pPr>
            <a:r>
              <a:rPr lang="en-GB" sz="1500" b="0" i="0" dirty="0">
                <a:effectLst/>
                <a:latin typeface="Arial" panose="020B0604020202020204" pitchFamily="34" charset="0"/>
                <a:cs typeface="Arial" panose="020B0604020202020204" pitchFamily="34" charset="0"/>
              </a:rPr>
              <a:t>The Functional Art: </a:t>
            </a:r>
            <a:r>
              <a:rPr lang="en-GB" sz="1500" b="0" i="0" dirty="0">
                <a:effectLst/>
                <a:latin typeface="Arial" panose="020B0604020202020204" pitchFamily="34" charset="0"/>
                <a:cs typeface="Arial" panose="020B0604020202020204" pitchFamily="34" charset="0"/>
                <a:hlinkClick r:id="rId2"/>
              </a:rPr>
              <a:t>http://www.thefunctionalart.com/</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The Visual Display of Quantitative Information: </a:t>
            </a:r>
            <a:r>
              <a:rPr lang="en-GB" sz="1500" b="0" i="0" dirty="0">
                <a:effectLst/>
                <a:latin typeface="Arial" panose="020B0604020202020204" pitchFamily="34" charset="0"/>
                <a:cs typeface="Arial" panose="020B0604020202020204" pitchFamily="34" charset="0"/>
                <a:hlinkClick r:id="rId3"/>
              </a:rPr>
              <a:t>https://www.edwardtufte.com/tufte/books_vdqi</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Semiology of Graphics: </a:t>
            </a:r>
            <a:r>
              <a:rPr lang="en-GB" sz="1500" b="0" i="0" dirty="0">
                <a:effectLst/>
                <a:latin typeface="Arial" panose="020B0604020202020204" pitchFamily="34" charset="0"/>
                <a:cs typeface="Arial" panose="020B0604020202020204" pitchFamily="34" charset="0"/>
                <a:hlinkClick r:id="rId4"/>
              </a:rPr>
              <a:t>https://www.amazon.co.uk/Semiology-Graphics-Diagrams-Networks-Maps/dp/1589482611</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Cartographer’s Toolkit: </a:t>
            </a:r>
            <a:r>
              <a:rPr lang="en-GB" sz="1500" b="0" i="0" dirty="0">
                <a:effectLst/>
                <a:latin typeface="Arial" panose="020B0604020202020204" pitchFamily="34" charset="0"/>
                <a:cs typeface="Arial" panose="020B0604020202020204" pitchFamily="34" charset="0"/>
                <a:hlinkClick r:id="rId5"/>
              </a:rPr>
              <a:t>https://www.amazon.co.uk/Cartographers-Toolkit-Colors-Typography-Patterns/dp/0615467946</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London - The Information Capital: </a:t>
            </a:r>
            <a:r>
              <a:rPr lang="en-GB" sz="1500" b="0" i="0" dirty="0">
                <a:effectLst/>
                <a:latin typeface="Arial" panose="020B0604020202020204" pitchFamily="34" charset="0"/>
                <a:cs typeface="Arial" panose="020B0604020202020204" pitchFamily="34" charset="0"/>
                <a:hlinkClick r:id="rId6"/>
              </a:rPr>
              <a:t>https://www.amazon.co.uk/LONDON-Information-Capital-graphics-change/dp/1846148472</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Data Visualisation Style Guidelines: </a:t>
            </a:r>
            <a:r>
              <a:rPr lang="en-GB" sz="1500" b="0" i="0" dirty="0">
                <a:effectLst/>
                <a:latin typeface="Arial" panose="020B0604020202020204" pitchFamily="34" charset="0"/>
                <a:cs typeface="Arial" panose="020B0604020202020204" pitchFamily="34" charset="0"/>
                <a:hlinkClick r:id="rId7"/>
              </a:rPr>
              <a:t>https://www.datavizstyleguide.com/</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Data Visualization in Python book: </a:t>
            </a:r>
            <a:r>
              <a:rPr lang="en-GB" sz="1500" b="0" i="0" dirty="0">
                <a:effectLst/>
                <a:latin typeface="Arial" panose="020B0604020202020204" pitchFamily="34" charset="0"/>
                <a:cs typeface="Arial" panose="020B0604020202020204" pitchFamily="34" charset="0"/>
                <a:hlinkClick r:id="rId8"/>
              </a:rPr>
              <a:t>https://www.amazon.co.uk/Data-Visualization-Python-Daniel-Nelson/dp/B08TZ9LWWX</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Geoprocessing with Python book: </a:t>
            </a:r>
            <a:r>
              <a:rPr lang="en-GB" sz="1500" b="0" i="0" dirty="0">
                <a:effectLst/>
                <a:latin typeface="Arial" panose="020B0604020202020204" pitchFamily="34" charset="0"/>
                <a:cs typeface="Arial" panose="020B0604020202020204" pitchFamily="34" charset="0"/>
                <a:hlinkClick r:id="rId9"/>
              </a:rPr>
              <a:t>https://livebook.manning.com/book/geoprocessing-with-python</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US" sz="1500" b="0" dirty="0">
                <a:latin typeface="Arial" panose="020B0604020202020204" pitchFamily="34" charset="0"/>
                <a:cs typeface="Arial" panose="020B0604020202020204" pitchFamily="34" charset="0"/>
              </a:rPr>
              <a:t>Geographic Data Science with Python book: </a:t>
            </a:r>
            <a:r>
              <a:rPr lang="en-US" sz="1500" b="0" dirty="0">
                <a:latin typeface="Arial" panose="020B0604020202020204" pitchFamily="34" charset="0"/>
                <a:cs typeface="Arial" panose="020B0604020202020204" pitchFamily="34" charset="0"/>
                <a:hlinkClick r:id="rId10"/>
              </a:rPr>
              <a:t>https://geographicdata.science/book/intro.html</a:t>
            </a:r>
            <a:br>
              <a:rPr lang="en-US" sz="1500" b="0" dirty="0">
                <a:latin typeface="Arial" panose="020B0604020202020204" pitchFamily="34" charset="0"/>
                <a:cs typeface="Arial" panose="020B0604020202020204" pitchFamily="34" charset="0"/>
              </a:rPr>
            </a:br>
            <a:br>
              <a:rPr lang="en-US" sz="1500" b="0" dirty="0">
                <a:latin typeface="Arial" panose="020B0604020202020204" pitchFamily="34" charset="0"/>
                <a:cs typeface="Arial" panose="020B0604020202020204" pitchFamily="34" charset="0"/>
              </a:rPr>
            </a:br>
            <a:r>
              <a:rPr lang="en-US" sz="1500" b="0" dirty="0">
                <a:latin typeface="Arial" panose="020B0604020202020204" pitchFamily="34" charset="0"/>
                <a:cs typeface="Arial" panose="020B0604020202020204" pitchFamily="34" charset="0"/>
              </a:rPr>
              <a:t>Python Foundation for Spatial Analysis: </a:t>
            </a:r>
            <a:r>
              <a:rPr lang="en-US" sz="1500" b="0" dirty="0">
                <a:latin typeface="Arial" panose="020B0604020202020204" pitchFamily="34" charset="0"/>
                <a:cs typeface="Arial" panose="020B0604020202020204" pitchFamily="34" charset="0"/>
                <a:hlinkClick r:id="rId11"/>
              </a:rPr>
              <a:t>https://courses.spatialthoughts.com/python-foundation.html</a:t>
            </a:r>
            <a:r>
              <a:rPr lang="en-US" sz="1500" b="0" dirty="0">
                <a:latin typeface="Arial" panose="020B0604020202020204" pitchFamily="34" charset="0"/>
                <a:cs typeface="Arial" panose="020B0604020202020204" pitchFamily="34" charset="0"/>
              </a:rPr>
              <a:t> </a:t>
            </a:r>
            <a:br>
              <a:rPr lang="en-US" sz="1500" b="0" dirty="0">
                <a:latin typeface="Arial" panose="020B0604020202020204" pitchFamily="34" charset="0"/>
                <a:cs typeface="Arial" panose="020B0604020202020204" pitchFamily="34" charset="0"/>
              </a:rPr>
            </a:br>
            <a:br>
              <a:rPr lang="en-US" sz="1500" b="0" dirty="0">
                <a:latin typeface="Arial" panose="020B0604020202020204" pitchFamily="34" charset="0"/>
                <a:cs typeface="Arial" panose="020B0604020202020204" pitchFamily="34" charset="0"/>
              </a:rPr>
            </a:br>
            <a:r>
              <a:rPr lang="en-US" sz="1500" b="0" dirty="0">
                <a:latin typeface="Arial" panose="020B0604020202020204" pitchFamily="34" charset="0"/>
                <a:cs typeface="Arial" panose="020B0604020202020204" pitchFamily="34" charset="0"/>
              </a:rPr>
              <a:t>Introduction to Python for Geographic Data Analysis book: </a:t>
            </a:r>
            <a:r>
              <a:rPr lang="en-US" sz="1500" b="0" dirty="0">
                <a:latin typeface="Arial" panose="020B0604020202020204" pitchFamily="34" charset="0"/>
                <a:cs typeface="Arial" panose="020B0604020202020204" pitchFamily="34" charset="0"/>
                <a:hlinkClick r:id="rId12"/>
              </a:rPr>
              <a:t>https://pythongis.org/</a:t>
            </a:r>
            <a:r>
              <a:rPr lang="en-US" sz="1500" b="0" dirty="0">
                <a:latin typeface="Arial" panose="020B0604020202020204" pitchFamily="34" charset="0"/>
                <a:cs typeface="Arial" panose="020B0604020202020204" pitchFamily="34" charset="0"/>
              </a:rPr>
              <a:t> </a:t>
            </a:r>
            <a:br>
              <a:rPr lang="en-US" sz="1400" b="0" dirty="0">
                <a:latin typeface="Arial" panose="020B0604020202020204" pitchFamily="34" charset="0"/>
                <a:cs typeface="Arial" panose="020B0604020202020204" pitchFamily="34" charset="0"/>
              </a:rPr>
            </a:br>
            <a:endParaRPr lang="en-US" sz="1400" b="0" dirty="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3E9D7081-DA31-3CDF-8330-50C6314A2D8B}"/>
              </a:ext>
            </a:extLst>
          </p:cNvPr>
          <p:cNvSpPr txBox="1">
            <a:spLocks/>
          </p:cNvSpPr>
          <p:nvPr/>
        </p:nvSpPr>
        <p:spPr bwMode="auto">
          <a:xfrm>
            <a:off x="360000" y="899998"/>
            <a:ext cx="11832000" cy="44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3500" dirty="0"/>
              <a:t>Resources</a:t>
            </a:r>
            <a:endParaRPr lang="en-US" sz="3000" b="0" dirty="0"/>
          </a:p>
        </p:txBody>
      </p:sp>
    </p:spTree>
    <p:extLst>
      <p:ext uri="{BB962C8B-B14F-4D97-AF65-F5344CB8AC3E}">
        <p14:creationId xmlns:p14="http://schemas.microsoft.com/office/powerpoint/2010/main" val="230528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54AF-7125-3CE8-E9A2-070FE32B6BBF}"/>
              </a:ext>
            </a:extLst>
          </p:cNvPr>
          <p:cNvSpPr>
            <a:spLocks noGrp="1"/>
          </p:cNvSpPr>
          <p:nvPr>
            <p:ph type="title"/>
          </p:nvPr>
        </p:nvSpPr>
        <p:spPr>
          <a:xfrm>
            <a:off x="360000" y="2230289"/>
            <a:ext cx="8999900" cy="655606"/>
          </a:xfrm>
        </p:spPr>
        <p:txBody>
          <a:bodyPr/>
          <a:lstStyle/>
          <a:p>
            <a:r>
              <a:rPr lang="en-US" sz="3500" dirty="0"/>
              <a:t>Workshop Resources</a:t>
            </a:r>
          </a:p>
        </p:txBody>
      </p:sp>
      <p:sp>
        <p:nvSpPr>
          <p:cNvPr id="4" name="Text Placeholder 4" descr="Text">
            <a:extLst>
              <a:ext uri="{FF2B5EF4-FFF2-40B4-BE49-F238E27FC236}">
                <a16:creationId xmlns:a16="http://schemas.microsoft.com/office/drawing/2014/main" id="{FEA42C7E-DB94-6433-7B51-F802CB70AAB5}"/>
              </a:ext>
            </a:extLst>
          </p:cNvPr>
          <p:cNvSpPr>
            <a:spLocks noGrp="1"/>
          </p:cNvSpPr>
          <p:nvPr>
            <p:ph type="body" sz="quarter" idx="13"/>
          </p:nvPr>
        </p:nvSpPr>
        <p:spPr>
          <a:xfrm>
            <a:off x="360000" y="2885895"/>
            <a:ext cx="11689246" cy="2334287"/>
          </a:xfrm>
        </p:spPr>
        <p:txBody>
          <a:bodyPr/>
          <a:lstStyle/>
          <a:p>
            <a:pPr marL="0" indent="0">
              <a:buNone/>
            </a:pPr>
            <a:r>
              <a:rPr lang="en-GB" sz="2800" dirty="0">
                <a:latin typeface="Arial" panose="020B0604020202020204" pitchFamily="34" charset="0"/>
                <a:cs typeface="Arial" panose="020B0604020202020204" pitchFamily="34" charset="0"/>
              </a:rPr>
              <a:t>The workshop material – including presentation slides, data and notebooks – has been uploaded to Github:</a:t>
            </a:r>
          </a:p>
          <a:p>
            <a:pPr marL="0" indent="0">
              <a:buNone/>
            </a:pPr>
            <a:r>
              <a:rPr lang="en-GB" sz="3200" b="1" dirty="0">
                <a:latin typeface="Arial" panose="020B0604020202020204" pitchFamily="34" charset="0"/>
                <a:cs typeface="Arial" panose="020B0604020202020204" pitchFamily="34" charset="0"/>
              </a:rPr>
              <a:t>https://github.com/lbuk/UD_Intro_SDSML2022</a:t>
            </a:r>
          </a:p>
        </p:txBody>
      </p:sp>
    </p:spTree>
    <p:extLst>
      <p:ext uri="{BB962C8B-B14F-4D97-AF65-F5344CB8AC3E}">
        <p14:creationId xmlns:p14="http://schemas.microsoft.com/office/powerpoint/2010/main" val="3085384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a:extLst>
              <a:ext uri="{FF2B5EF4-FFF2-40B4-BE49-F238E27FC236}">
                <a16:creationId xmlns:a16="http://schemas.microsoft.com/office/drawing/2014/main" id="{BCE61736-6F31-C9E5-DB20-F83E4A842068}"/>
              </a:ext>
            </a:extLst>
          </p:cNvPr>
          <p:cNvSpPr>
            <a:spLocks noGrp="1"/>
          </p:cNvSpPr>
          <p:nvPr>
            <p:ph type="title"/>
          </p:nvPr>
        </p:nvSpPr>
        <p:spPr>
          <a:xfrm>
            <a:off x="360000" y="2196000"/>
            <a:ext cx="4640263" cy="3638758"/>
          </a:xfrm>
        </p:spPr>
        <p:txBody>
          <a:bodyPr/>
          <a:lstStyle/>
          <a:p>
            <a:pPr marL="0" indent="0">
              <a:buNone/>
            </a:pPr>
            <a:r>
              <a:rPr lang="en-GB" dirty="0"/>
              <a:t>02. Visualisation</a:t>
            </a:r>
            <a:br>
              <a:rPr lang="en-GB" dirty="0"/>
            </a:br>
            <a:br>
              <a:rPr lang="en-GB" dirty="0"/>
            </a:br>
            <a:r>
              <a:rPr lang="en-GB" sz="3500" b="1" i="0" dirty="0">
                <a:solidFill>
                  <a:srgbClr val="24292F"/>
                </a:solidFill>
                <a:effectLst/>
                <a:latin typeface="-apple-system"/>
              </a:rPr>
              <a:t>02_visualisation</a:t>
            </a:r>
            <a:br>
              <a:rPr lang="en-GB" sz="5400" dirty="0"/>
            </a:br>
            <a:r>
              <a:rPr lang="en-GB" sz="3000" b="0" dirty="0">
                <a:latin typeface="-apple-system"/>
              </a:rPr>
              <a:t>- data</a:t>
            </a:r>
            <a:br>
              <a:rPr lang="en-GB" sz="3000" b="0" i="0" u="none" strike="noStrike" dirty="0">
                <a:effectLst/>
                <a:latin typeface="-apple-system"/>
              </a:rPr>
            </a:br>
            <a:r>
              <a:rPr lang="en-GB" sz="3000" b="0" i="0" u="none" strike="noStrike" dirty="0">
                <a:effectLst/>
                <a:latin typeface="-apple-system"/>
              </a:rPr>
              <a:t>- </a:t>
            </a:r>
            <a:r>
              <a:rPr lang="en-GB" sz="3000" b="0" dirty="0">
                <a:latin typeface="-apple-system"/>
              </a:rPr>
              <a:t>notebook</a:t>
            </a:r>
            <a:br>
              <a:rPr lang="en-GB" sz="4400" b="0" i="0" u="none" strike="noStrike" dirty="0">
                <a:effectLst/>
                <a:latin typeface="-apple-system"/>
              </a:rPr>
            </a:br>
            <a:endParaRPr lang="en-GB" dirty="0"/>
          </a:p>
        </p:txBody>
      </p:sp>
    </p:spTree>
    <p:extLst>
      <p:ext uri="{BB962C8B-B14F-4D97-AF65-F5344CB8AC3E}">
        <p14:creationId xmlns:p14="http://schemas.microsoft.com/office/powerpoint/2010/main" val="380453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CA8229-DBC5-59B9-9C7C-925234050FB7}"/>
              </a:ext>
            </a:extLst>
          </p:cNvPr>
          <p:cNvSpPr>
            <a:spLocks noGrp="1"/>
          </p:cNvSpPr>
          <p:nvPr>
            <p:ph type="title"/>
          </p:nvPr>
        </p:nvSpPr>
        <p:spPr>
          <a:xfrm>
            <a:off x="360000" y="900000"/>
            <a:ext cx="11214684" cy="481990"/>
          </a:xfrm>
        </p:spPr>
        <p:txBody>
          <a:bodyPr/>
          <a:lstStyle/>
          <a:p>
            <a:r>
              <a:rPr lang="en-US" sz="3500" dirty="0"/>
              <a:t>Mapping</a:t>
            </a:r>
            <a:br>
              <a:rPr lang="en-US" sz="3500" dirty="0"/>
            </a:br>
            <a:endParaRPr lang="en-US" sz="2800" b="0" dirty="0"/>
          </a:p>
        </p:txBody>
      </p:sp>
      <p:sp>
        <p:nvSpPr>
          <p:cNvPr id="4" name="TextBox 3">
            <a:extLst>
              <a:ext uri="{FF2B5EF4-FFF2-40B4-BE49-F238E27FC236}">
                <a16:creationId xmlns:a16="http://schemas.microsoft.com/office/drawing/2014/main" id="{D3B2478A-7423-DAAC-86BB-F04CD30C1FF7}"/>
              </a:ext>
            </a:extLst>
          </p:cNvPr>
          <p:cNvSpPr txBox="1"/>
          <p:nvPr/>
        </p:nvSpPr>
        <p:spPr>
          <a:xfrm>
            <a:off x="298397" y="1594254"/>
            <a:ext cx="3310435" cy="3170099"/>
          </a:xfrm>
          <a:prstGeom prst="rect">
            <a:avLst/>
          </a:prstGeom>
          <a:noFill/>
        </p:spPr>
        <p:txBody>
          <a:bodyPr wrap="square" rtlCol="0">
            <a:spAutoFit/>
          </a:bodyPr>
          <a:lstStyle/>
          <a:p>
            <a:pPr algn="l"/>
            <a:r>
              <a:rPr lang="en-US" sz="2000" dirty="0"/>
              <a:t>Maps are essential to our understanding of cities and the built environment.</a:t>
            </a:r>
          </a:p>
          <a:p>
            <a:pPr algn="l"/>
            <a:endParaRPr lang="en-US" sz="2000" dirty="0"/>
          </a:p>
          <a:p>
            <a:pPr algn="l"/>
            <a:r>
              <a:rPr lang="en-US" sz="2000" dirty="0"/>
              <a:t>Mapping is an art as much as a science.</a:t>
            </a:r>
          </a:p>
          <a:p>
            <a:pPr algn="l"/>
            <a:endParaRPr lang="en-US" sz="2000" dirty="0"/>
          </a:p>
          <a:p>
            <a:r>
              <a:rPr lang="en-US" sz="2000" dirty="0"/>
              <a:t>The history of mapping includes innovations across a range of disciplines.</a:t>
            </a:r>
          </a:p>
        </p:txBody>
      </p:sp>
      <p:pic>
        <p:nvPicPr>
          <p:cNvPr id="15362" name="Picture 2" descr="Wage map no. 1 - Polk Street to Twelfth, Halsted Street to Jefferson,  Chicago ; Wage map no. 2 - Polk Street to Twelfth, Jefferson Street to  Beach, Chicago - Norman B. Leventhal Map &amp; Education Center">
            <a:extLst>
              <a:ext uri="{FF2B5EF4-FFF2-40B4-BE49-F238E27FC236}">
                <a16:creationId xmlns:a16="http://schemas.microsoft.com/office/drawing/2014/main" id="{7E0C9CAB-DFB7-B396-47AD-6CA8360CD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018" y="1488122"/>
            <a:ext cx="7510070" cy="47682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2C87C84-67AF-DF21-CFD7-FD6E652B3800}"/>
              </a:ext>
            </a:extLst>
          </p:cNvPr>
          <p:cNvSpPr txBox="1"/>
          <p:nvPr/>
        </p:nvSpPr>
        <p:spPr>
          <a:xfrm>
            <a:off x="4115895" y="6208664"/>
            <a:ext cx="7096747" cy="307777"/>
          </a:xfrm>
          <a:prstGeom prst="rect">
            <a:avLst/>
          </a:prstGeom>
          <a:noFill/>
        </p:spPr>
        <p:txBody>
          <a:bodyPr wrap="square">
            <a:spAutoFit/>
          </a:bodyPr>
          <a:lstStyle/>
          <a:p>
            <a:r>
              <a:rPr lang="en-US" sz="1400" dirty="0"/>
              <a:t>Florence Kelley, </a:t>
            </a:r>
            <a:r>
              <a:rPr lang="en-US" sz="1400" dirty="0">
                <a:hlinkClick r:id="rId3"/>
              </a:rPr>
              <a:t>https://en.wikipedia.org/wiki/Florence_Kelley</a:t>
            </a:r>
            <a:r>
              <a:rPr lang="en-US" sz="1400" dirty="0"/>
              <a:t> </a:t>
            </a:r>
          </a:p>
        </p:txBody>
      </p:sp>
    </p:spTree>
    <p:extLst>
      <p:ext uri="{BB962C8B-B14F-4D97-AF65-F5344CB8AC3E}">
        <p14:creationId xmlns:p14="http://schemas.microsoft.com/office/powerpoint/2010/main" val="2598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75F176-9876-6D68-C3F2-D302E74CFCDA}"/>
              </a:ext>
            </a:extLst>
          </p:cNvPr>
          <p:cNvSpPr txBox="1"/>
          <p:nvPr/>
        </p:nvSpPr>
        <p:spPr>
          <a:xfrm>
            <a:off x="263472" y="1132112"/>
            <a:ext cx="5453290" cy="1631216"/>
          </a:xfrm>
          <a:prstGeom prst="rect">
            <a:avLst/>
          </a:prstGeom>
          <a:noFill/>
        </p:spPr>
        <p:txBody>
          <a:bodyPr wrap="square" rtlCol="0">
            <a:spAutoFit/>
          </a:bodyPr>
          <a:lstStyle/>
          <a:p>
            <a:pPr algn="l"/>
            <a:r>
              <a:rPr lang="en-US" sz="2000" dirty="0"/>
              <a:t>New technologies have transformed mapping and our understanding of the world.</a:t>
            </a:r>
          </a:p>
          <a:p>
            <a:pPr algn="l"/>
            <a:endParaRPr lang="en-US" sz="2000" dirty="0"/>
          </a:p>
          <a:p>
            <a:pPr algn="l"/>
            <a:r>
              <a:rPr lang="en-US" sz="2000" dirty="0"/>
              <a:t>Satellites, for example, have enabled us to map cities at unprecedented granularities.</a:t>
            </a:r>
          </a:p>
        </p:txBody>
      </p:sp>
      <p:sp>
        <p:nvSpPr>
          <p:cNvPr id="5" name="TextBox 4">
            <a:extLst>
              <a:ext uri="{FF2B5EF4-FFF2-40B4-BE49-F238E27FC236}">
                <a16:creationId xmlns:a16="http://schemas.microsoft.com/office/drawing/2014/main" id="{26EC49D2-006D-D117-C288-D45D521E4C0C}"/>
              </a:ext>
            </a:extLst>
          </p:cNvPr>
          <p:cNvSpPr txBox="1"/>
          <p:nvPr/>
        </p:nvSpPr>
        <p:spPr>
          <a:xfrm>
            <a:off x="5832527" y="6242033"/>
            <a:ext cx="6096000" cy="523220"/>
          </a:xfrm>
          <a:prstGeom prst="rect">
            <a:avLst/>
          </a:prstGeom>
          <a:noFill/>
        </p:spPr>
        <p:txBody>
          <a:bodyPr wrap="square">
            <a:spAutoFit/>
          </a:bodyPr>
          <a:lstStyle/>
          <a:p>
            <a:r>
              <a:rPr lang="en-US" sz="1400" dirty="0"/>
              <a:t>National Geographic, </a:t>
            </a:r>
            <a:r>
              <a:rPr lang="en-US" sz="1400" dirty="0">
                <a:hlinkClick r:id="rId2"/>
              </a:rPr>
              <a:t>https://www.nationalgeographic.org/activity/satellite-imagery-and-change-over-time/</a:t>
            </a:r>
            <a:r>
              <a:rPr lang="en-US" sz="1400" dirty="0"/>
              <a:t> </a:t>
            </a:r>
          </a:p>
        </p:txBody>
      </p:sp>
      <p:pic>
        <p:nvPicPr>
          <p:cNvPr id="13318" name="Picture 6" descr="This image from 2007 shows the urban sprawl of Las Vegas, Nevada, and Lake Mead on the border of Nevada and Arizona. Rapid growth in Las Vegas has led to increased demand for water resources, while below-average rainfall has decreased the water levels in Lake Mead, which is the source of 90 percent of southern Nevada's water.">
            <a:extLst>
              <a:ext uri="{FF2B5EF4-FFF2-40B4-BE49-F238E27FC236}">
                <a16:creationId xmlns:a16="http://schemas.microsoft.com/office/drawing/2014/main" id="{69624654-CA96-7267-BF95-B9340A8B1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9171" y="1132112"/>
            <a:ext cx="5866947" cy="510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184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75F176-9876-6D68-C3F2-D302E74CFCDA}"/>
              </a:ext>
            </a:extLst>
          </p:cNvPr>
          <p:cNvSpPr txBox="1"/>
          <p:nvPr/>
        </p:nvSpPr>
        <p:spPr>
          <a:xfrm>
            <a:off x="263470" y="1132112"/>
            <a:ext cx="6850251" cy="1015663"/>
          </a:xfrm>
          <a:prstGeom prst="rect">
            <a:avLst/>
          </a:prstGeom>
          <a:noFill/>
        </p:spPr>
        <p:txBody>
          <a:bodyPr wrap="square" rtlCol="0">
            <a:spAutoFit/>
          </a:bodyPr>
          <a:lstStyle/>
          <a:p>
            <a:pPr algn="l"/>
            <a:r>
              <a:rPr lang="en-US" sz="2000" dirty="0"/>
              <a:t>New forms of data such as Light Detection and Ranging (LiDAR), a form of 3D laser scanning, are increasingly being utilised in spatial data science by urban practitioners. </a:t>
            </a:r>
          </a:p>
        </p:txBody>
      </p:sp>
      <p:pic>
        <p:nvPicPr>
          <p:cNvPr id="18438" name="Picture 6" descr="This Technology Could Transform Life in Cities">
            <a:extLst>
              <a:ext uri="{FF2B5EF4-FFF2-40B4-BE49-F238E27FC236}">
                <a16:creationId xmlns:a16="http://schemas.microsoft.com/office/drawing/2014/main" id="{DBDE7E0E-FECB-B165-5493-8D539B55B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7093" y="985005"/>
            <a:ext cx="3842865" cy="5125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D27DEA-5364-6502-5EDB-B4B0AD892AA7}"/>
              </a:ext>
            </a:extLst>
          </p:cNvPr>
          <p:cNvSpPr txBox="1"/>
          <p:nvPr/>
        </p:nvSpPr>
        <p:spPr>
          <a:xfrm>
            <a:off x="7250265" y="6110406"/>
            <a:ext cx="3899693" cy="738664"/>
          </a:xfrm>
          <a:prstGeom prst="rect">
            <a:avLst/>
          </a:prstGeom>
          <a:noFill/>
        </p:spPr>
        <p:txBody>
          <a:bodyPr wrap="square">
            <a:spAutoFit/>
          </a:bodyPr>
          <a:lstStyle/>
          <a:p>
            <a:r>
              <a:rPr lang="en-US" sz="1400" dirty="0"/>
              <a:t>National Geographic, </a:t>
            </a:r>
            <a:r>
              <a:rPr lang="en-US" sz="1400" dirty="0">
                <a:hlinkClick r:id="rId3"/>
              </a:rPr>
              <a:t>https://www.nationalgeographic.com/magazine/article/explore-lidar-imaging-technology-dublin</a:t>
            </a:r>
            <a:r>
              <a:rPr lang="en-US" sz="1400" dirty="0"/>
              <a:t> </a:t>
            </a:r>
          </a:p>
        </p:txBody>
      </p:sp>
    </p:spTree>
    <p:extLst>
      <p:ext uri="{BB962C8B-B14F-4D97-AF65-F5344CB8AC3E}">
        <p14:creationId xmlns:p14="http://schemas.microsoft.com/office/powerpoint/2010/main" val="355858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No alt text provided for this image">
            <a:extLst>
              <a:ext uri="{FF2B5EF4-FFF2-40B4-BE49-F238E27FC236}">
                <a16:creationId xmlns:a16="http://schemas.microsoft.com/office/drawing/2014/main" id="{4892015A-5AEC-B80A-19F2-29D60C4D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997" y="800792"/>
            <a:ext cx="8698006" cy="5736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3F4A827-0864-CE4F-0230-9540972A5340}"/>
              </a:ext>
            </a:extLst>
          </p:cNvPr>
          <p:cNvSpPr txBox="1"/>
          <p:nvPr/>
        </p:nvSpPr>
        <p:spPr>
          <a:xfrm>
            <a:off x="5257800" y="6537492"/>
            <a:ext cx="5187203" cy="307777"/>
          </a:xfrm>
          <a:prstGeom prst="rect">
            <a:avLst/>
          </a:prstGeom>
          <a:noFill/>
        </p:spPr>
        <p:txBody>
          <a:bodyPr wrap="square">
            <a:spAutoFit/>
          </a:bodyPr>
          <a:lstStyle/>
          <a:p>
            <a:r>
              <a:rPr lang="en-US" sz="1400" dirty="0"/>
              <a:t>Information is Beautiful, </a:t>
            </a:r>
            <a:r>
              <a:rPr lang="en-US" sz="1400" dirty="0">
                <a:hlinkClick r:id="rId3"/>
              </a:rPr>
              <a:t>https://www.informationisbeautiful.net</a:t>
            </a:r>
            <a:r>
              <a:rPr lang="en-US" sz="1400" dirty="0"/>
              <a:t> </a:t>
            </a:r>
          </a:p>
        </p:txBody>
      </p:sp>
    </p:spTree>
    <p:extLst>
      <p:ext uri="{BB962C8B-B14F-4D97-AF65-F5344CB8AC3E}">
        <p14:creationId xmlns:p14="http://schemas.microsoft.com/office/powerpoint/2010/main" val="570096532"/>
      </p:ext>
    </p:extLst>
  </p:cSld>
  <p:clrMapOvr>
    <a:masterClrMapping/>
  </p:clrMapOvr>
</p:sld>
</file>

<file path=ppt/theme/theme1.xml><?xml version="1.0" encoding="utf-8"?>
<a:theme xmlns:a="http://schemas.openxmlformats.org/drawingml/2006/main" name="UCL_Black_Slide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custClrLst>
    <a:custClr name="name of colour">
      <a:srgbClr val="000000"/>
    </a:custClr>
  </a:custClrLst>
  <a:extLst>
    <a:ext uri="{05A4C25C-085E-4340-85A3-A5531E510DB2}">
      <thm15:themeFamily xmlns:thm15="http://schemas.microsoft.com/office/thememl/2012/main" name="Presentation4" id="{1117F47E-1820-FB44-B702-91BC503BEEB2}" vid="{7AC29BA8-160E-2647-B666-6ADA20DE7E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49682</TotalTime>
  <Words>1421</Words>
  <Application>Microsoft Macintosh PowerPoint</Application>
  <PresentationFormat>Widescreen</PresentationFormat>
  <Paragraphs>208</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-apple-system</vt:lpstr>
      <vt:lpstr>Arial</vt:lpstr>
      <vt:lpstr>Calibri</vt:lpstr>
      <vt:lpstr>Monaco</vt:lpstr>
      <vt:lpstr>UCL_Black_Slide_Theme</vt:lpstr>
      <vt:lpstr>Introduction to Spatial Data Science and Machine Learning Urban Design B-Pro 2022/2023  Liam Thomas Bolton PhD Architectural Space and Computation student and PGTA</vt:lpstr>
      <vt:lpstr>Overview</vt:lpstr>
      <vt:lpstr>Schedule</vt:lpstr>
      <vt:lpstr>Workshop Resources</vt:lpstr>
      <vt:lpstr>02. Visualisation  02_visualisation - data - notebook </vt:lpstr>
      <vt:lpstr>Mapping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Palettes </vt:lpstr>
      <vt:lpstr>PowerPoint Presentation</vt:lpstr>
      <vt:lpstr>PowerPoint Presentation</vt:lpstr>
      <vt:lpstr>PowerPoint Presentation</vt:lpstr>
      <vt:lpstr>Coordinate Reference Systems</vt:lpstr>
      <vt:lpstr>PowerPoint Presentation</vt:lpstr>
      <vt:lpstr>PowerPoint Presentation</vt:lpstr>
      <vt:lpstr>PowerPoint Presentation</vt:lpstr>
      <vt:lpstr>Dasymetric Maps</vt:lpstr>
      <vt:lpstr>Dot Density Maps</vt:lpstr>
      <vt:lpstr>Flow Maps</vt:lpstr>
      <vt:lpstr>Cartograms</vt:lpstr>
      <vt:lpstr>Proportional Symbol Maps</vt:lpstr>
      <vt:lpstr>Small Multiple Maps</vt:lpstr>
      <vt:lpstr>Data Visualisation with Python</vt:lpstr>
      <vt:lpstr>PowerPoint Presentation</vt:lpstr>
      <vt:lpstr>Python, Git and Jupyter Notebooks</vt:lpstr>
      <vt:lpstr>The Functional Art: http://www.thefunctionalart.com/   The Visual Display of Quantitative Information: https://www.edwardtufte.com/tufte/books_vdqi   Semiology of Graphics: https://www.amazon.co.uk/Semiology-Graphics-Diagrams-Networks-Maps/dp/1589482611  Cartographer’s Toolkit: https://www.amazon.co.uk/Cartographers-Toolkit-Colors-Typography-Patterns/dp/0615467946   London - The Information Capital: https://www.amazon.co.uk/LONDON-Information-Capital-graphics-change/dp/1846148472   Data Visualisation Style Guidelines: https://www.datavizstyleguide.com/   Data Visualization in Python book: https://www.amazon.co.uk/Data-Visualization-Python-Daniel-Nelson/dp/B08TZ9LWWX   Geoprocessing with Python book: https://livebook.manning.com/book/geoprocessing-with-python   Geographic Data Science with Python book: https://geographicdata.science/book/intro.html  Python Foundation for Spatial Analysis: https://courses.spatialthoughts.com/python-foundation.html   Introduction to Python for Geographic Data Analysis book: https://pythongis.org/  </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Petterson, Helen</dc:creator>
  <cp:lastModifiedBy>Bolton, Liam</cp:lastModifiedBy>
  <cp:revision>355</cp:revision>
  <dcterms:created xsi:type="dcterms:W3CDTF">2020-09-10T09:35:54Z</dcterms:created>
  <dcterms:modified xsi:type="dcterms:W3CDTF">2022-11-18T17:37:18Z</dcterms:modified>
</cp:coreProperties>
</file>